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0" r:id="rId4"/>
    <p:sldId id="259" r:id="rId5"/>
    <p:sldId id="284" r:id="rId6"/>
    <p:sldId id="282" r:id="rId7"/>
    <p:sldId id="279" r:id="rId8"/>
    <p:sldId id="257" r:id="rId9"/>
    <p:sldId id="281" r:id="rId10"/>
    <p:sldId id="270" r:id="rId11"/>
    <p:sldId id="271" r:id="rId12"/>
    <p:sldId id="272" r:id="rId13"/>
    <p:sldId id="262" r:id="rId14"/>
    <p:sldId id="273" r:id="rId15"/>
    <p:sldId id="263" r:id="rId16"/>
    <p:sldId id="274" r:id="rId17"/>
    <p:sldId id="264" r:id="rId18"/>
    <p:sldId id="275" r:id="rId19"/>
    <p:sldId id="265" r:id="rId20"/>
    <p:sldId id="276" r:id="rId21"/>
    <p:sldId id="266" r:id="rId22"/>
    <p:sldId id="277" r:id="rId23"/>
    <p:sldId id="278" r:id="rId24"/>
    <p:sldId id="285" r:id="rId25"/>
    <p:sldId id="286" r:id="rId26"/>
    <p:sldId id="287" r:id="rId27"/>
    <p:sldId id="288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C98F-E760-439D-9A7D-6DDE67990FB3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05BD4-36BB-4C9A-8702-AED9A6C193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05BD4-36BB-4C9A-8702-AED9A6C193C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62F2-6A81-4822-8F26-9B6B6EA1B386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749-4D59-4D33-AE73-B0539C225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pokeinsurance.com" TargetMode="External"/><Relationship Id="rId2" Type="http://schemas.openxmlformats.org/officeDocument/2006/relationships/hyperlink" Target="https://www.spokeinsuran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daws@sports-insurance-solution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7291-1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772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Policy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</a:t>
            </a:r>
          </a:p>
          <a:p>
            <a:r>
              <a:rPr lang="en-US" dirty="0" smtClean="0"/>
              <a:t>Theft</a:t>
            </a:r>
          </a:p>
          <a:p>
            <a:r>
              <a:rPr lang="en-US" dirty="0" smtClean="0"/>
              <a:t>Worldwide Damage</a:t>
            </a:r>
          </a:p>
          <a:p>
            <a:r>
              <a:rPr lang="en-US" dirty="0" smtClean="0"/>
              <a:t>Rental Reimbursement</a:t>
            </a:r>
          </a:p>
          <a:p>
            <a:r>
              <a:rPr lang="en-US" dirty="0" smtClean="0"/>
              <a:t>Roadside Assistance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Minimum Premium $100.00 per annum.</a:t>
            </a:r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Coverage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Liability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Motor Vehicle Contact Protection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Medical Payments</a:t>
            </a:r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ooopps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Content Placeholder 3" descr="http://i1194.photobucket.com/albums/aa374/wheelersracks/gear%20on%20top/75822_569373866424249_998180839_n_zps8e317e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>Bicycle Damage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Bicycle Damage Insurance</a:t>
            </a:r>
          </a:p>
          <a:p>
            <a:pPr>
              <a:buNone/>
            </a:pPr>
            <a:r>
              <a:rPr lang="en-US" dirty="0" smtClean="0"/>
              <a:t>    We </a:t>
            </a:r>
            <a:r>
              <a:rPr lang="en-US" dirty="0" smtClean="0"/>
              <a:t>will cover sudden, accidental direct physical damage to the </a:t>
            </a:r>
            <a:r>
              <a:rPr lang="en-US" b="1" dirty="0" smtClean="0"/>
              <a:t>insured bicycle</a:t>
            </a:r>
            <a:r>
              <a:rPr lang="en-US" dirty="0" smtClean="0"/>
              <a:t>. We will pay the amount necessary to repair or replace the </a:t>
            </a:r>
            <a:r>
              <a:rPr lang="en-US" b="1" dirty="0" smtClean="0"/>
              <a:t>insured bicycle </a:t>
            </a:r>
            <a:r>
              <a:rPr lang="en-US" dirty="0" smtClean="0"/>
              <a:t>with like kind and quality less the deductible shown in the Declarations Page for “Physical Damage”</a:t>
            </a:r>
            <a:br>
              <a:rPr lang="en-US" dirty="0" smtClean="0"/>
            </a:br>
            <a:r>
              <a:rPr lang="en-US" dirty="0" smtClean="0"/>
              <a:t>LIMITS: Bicycle values up to $20,000</a:t>
            </a:r>
          </a:p>
          <a:p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Really!!</a:t>
            </a:r>
            <a:endParaRPr lang="en-US" dirty="0"/>
          </a:p>
        </p:txBody>
      </p:sp>
      <p:pic>
        <p:nvPicPr>
          <p:cNvPr id="4" name="Content Placeholder 3" descr="Image result for kryptonite bicycle theft imag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Bicycle Theft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cover sudden, accidental direct physical loss to the </a:t>
            </a:r>
            <a:r>
              <a:rPr lang="en-US" b="1" dirty="0" smtClean="0"/>
              <a:t>insured bicycle</a:t>
            </a:r>
            <a:r>
              <a:rPr lang="en-US" dirty="0" smtClean="0"/>
              <a:t> with like kind and quality less the deductible. Theft from your residence or away from your residence.</a:t>
            </a:r>
            <a:br>
              <a:rPr lang="en-US" dirty="0" smtClean="0"/>
            </a:br>
            <a:r>
              <a:rPr lang="en-US" dirty="0" smtClean="0"/>
              <a:t>LIMITS: Bicycle values up to $</a:t>
            </a:r>
            <a:r>
              <a:rPr lang="en-US" dirty="0" smtClean="0"/>
              <a:t>20,000</a:t>
            </a:r>
          </a:p>
          <a:p>
            <a:endParaRPr lang="en-US" dirty="0"/>
          </a:p>
        </p:txBody>
      </p:sp>
      <p:pic>
        <p:nvPicPr>
          <p:cNvPr id="5" name="Picture 4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Cyclists are liable.</a:t>
            </a:r>
            <a:endParaRPr lang="en-US" dirty="0"/>
          </a:p>
        </p:txBody>
      </p:sp>
      <p:pic>
        <p:nvPicPr>
          <p:cNvPr id="4" name="Content Placeholder 3" descr="http://static.guim.co.uk/sys-images/Environment/Pix/columnists/2009/11/18/1258567417291/Bike-blog-A-naughty-cycli-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     </a:t>
            </a:r>
            <a:br>
              <a:rPr lang="en-US" b="1" dirty="0" smtClean="0"/>
            </a:br>
            <a:r>
              <a:rPr lang="en-US" dirty="0" smtClean="0"/>
              <a:t>Bicyclist </a:t>
            </a:r>
            <a:r>
              <a:rPr lang="en-US" dirty="0" smtClean="0"/>
              <a:t>Liability Insurance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pay on behalf of the </a:t>
            </a:r>
            <a:r>
              <a:rPr lang="en-US" b="1" dirty="0" smtClean="0"/>
              <a:t>insured </a:t>
            </a:r>
            <a:r>
              <a:rPr lang="en-US" dirty="0" smtClean="0"/>
              <a:t>damages for </a:t>
            </a:r>
            <a:r>
              <a:rPr lang="en-US" b="1" dirty="0" smtClean="0"/>
              <a:t>bodily injury </a:t>
            </a:r>
            <a:r>
              <a:rPr lang="en-US" dirty="0" smtClean="0"/>
              <a:t>or </a:t>
            </a:r>
            <a:r>
              <a:rPr lang="en-US" b="1" dirty="0" smtClean="0"/>
              <a:t>property damage </a:t>
            </a:r>
            <a:r>
              <a:rPr lang="en-US" dirty="0" smtClean="0"/>
              <a:t>for which an </a:t>
            </a:r>
            <a:r>
              <a:rPr lang="en-US" b="1" dirty="0" smtClean="0"/>
              <a:t>insured </a:t>
            </a:r>
            <a:r>
              <a:rPr lang="en-US" dirty="0" smtClean="0"/>
              <a:t>becomes legally liable through ownership, maintenance, use, loading or unloading of an </a:t>
            </a:r>
            <a:r>
              <a:rPr lang="en-US" b="1" dirty="0" smtClean="0"/>
              <a:t>insured bicycle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LIMITS: $25,000 , $50,000 , $100,000, $</a:t>
            </a:r>
            <a:r>
              <a:rPr lang="en-US" dirty="0" smtClean="0"/>
              <a:t>300,000</a:t>
            </a:r>
          </a:p>
          <a:p>
            <a:endParaRPr lang="en-US" dirty="0"/>
          </a:p>
        </p:txBody>
      </p:sp>
      <p:pic>
        <p:nvPicPr>
          <p:cNvPr id="5" name="Picture 4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Ouch!!</a:t>
            </a:r>
            <a:endParaRPr lang="en-US" dirty="0"/>
          </a:p>
        </p:txBody>
      </p:sp>
      <p:pic>
        <p:nvPicPr>
          <p:cNvPr id="4" name="Content Placeholder 3" descr="http://www.lampkins.co.uk/wp-content/uploads/2015/02/cycling-accident-claim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Medical </a:t>
            </a:r>
            <a:r>
              <a:rPr lang="en-US" b="1" dirty="0" smtClean="0"/>
              <a:t>Payments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cover the reasonable charges for necessary medical, surgical, x-ray, dental, ambulance, hospital and professional nursing services and funeral service expenses incurred within one year from the date of an accident causing </a:t>
            </a:r>
            <a:r>
              <a:rPr lang="en-US" b="1" dirty="0" smtClean="0"/>
              <a:t>bodily injury </a:t>
            </a:r>
            <a:r>
              <a:rPr lang="en-US" dirty="0" smtClean="0"/>
              <a:t>to an </a:t>
            </a:r>
            <a:r>
              <a:rPr lang="en-US" b="1" dirty="0" smtClean="0"/>
              <a:t>insured </a:t>
            </a:r>
            <a:r>
              <a:rPr lang="en-US" dirty="0" smtClean="0"/>
              <a:t>while operating or occupying an </a:t>
            </a:r>
            <a:r>
              <a:rPr lang="en-US" b="1" dirty="0" smtClean="0"/>
              <a:t>insured bicycle</a:t>
            </a:r>
            <a:r>
              <a:rPr lang="en-US" dirty="0" smtClean="0"/>
              <a:t>. Medical payments coverage is excess over any other collectible insurance providing payments for medical or funeral expenses.</a:t>
            </a:r>
            <a:br>
              <a:rPr lang="en-US" dirty="0" smtClean="0"/>
            </a:br>
            <a:r>
              <a:rPr lang="en-US" dirty="0" smtClean="0"/>
              <a:t>LIMITS: $1,000 , $2,500 , $5,000 , $7,500 ,$10,000 , $15,000, $20,000, $25,000</a:t>
            </a:r>
            <a:endParaRPr lang="en-US" dirty="0"/>
          </a:p>
        </p:txBody>
      </p:sp>
      <p:pic>
        <p:nvPicPr>
          <p:cNvPr id="5" name="Picture 4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 smtClean="0"/>
              <a:t>Bicycle </a:t>
            </a:r>
            <a:r>
              <a:rPr lang="en-US" dirty="0" smtClean="0"/>
              <a:t>Insurance briefly.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While bicycle insurance was new to America it has </a:t>
            </a:r>
            <a:r>
              <a:rPr lang="en-US" dirty="0" smtClean="0"/>
              <a:t>been </a:t>
            </a:r>
            <a:r>
              <a:rPr lang="en-US" dirty="0" smtClean="0"/>
              <a:t>available to riders </a:t>
            </a:r>
            <a:r>
              <a:rPr lang="en-US" dirty="0" smtClean="0"/>
              <a:t>outside the  USA </a:t>
            </a:r>
            <a:r>
              <a:rPr lang="en-US" dirty="0" smtClean="0"/>
              <a:t>for </a:t>
            </a:r>
            <a:r>
              <a:rPr lang="en-US" dirty="0" smtClean="0"/>
              <a:t>many </a:t>
            </a:r>
            <a:r>
              <a:rPr lang="en-US" dirty="0" smtClean="0"/>
              <a:t>years</a:t>
            </a:r>
            <a:r>
              <a:rPr lang="en-US" dirty="0" smtClean="0"/>
              <a:t>. Holland being the leader in offering coverage to </a:t>
            </a:r>
            <a:r>
              <a:rPr lang="en-US" dirty="0" smtClean="0"/>
              <a:t>riders (ENRA </a:t>
            </a:r>
            <a:r>
              <a:rPr lang="en-US" dirty="0" smtClean="0"/>
              <a:t>). </a:t>
            </a:r>
            <a:r>
              <a:rPr lang="en-US" dirty="0" smtClean="0"/>
              <a:t>England (Cycle Guard) </a:t>
            </a:r>
            <a:r>
              <a:rPr lang="en-US" dirty="0" smtClean="0"/>
              <a:t>, </a:t>
            </a:r>
            <a:r>
              <a:rPr lang="en-US" dirty="0" smtClean="0"/>
              <a:t>Ireland (</a:t>
            </a:r>
            <a:r>
              <a:rPr lang="en-US" dirty="0" err="1" smtClean="0"/>
              <a:t>C</a:t>
            </a:r>
            <a:r>
              <a:rPr lang="en-US" dirty="0" err="1" smtClean="0"/>
              <a:t>yclesure</a:t>
            </a:r>
            <a:r>
              <a:rPr lang="en-US" dirty="0" smtClean="0"/>
              <a:t>) , </a:t>
            </a:r>
            <a:r>
              <a:rPr lang="en-US" dirty="0" smtClean="0"/>
              <a:t>Australia </a:t>
            </a:r>
            <a:r>
              <a:rPr lang="en-US" dirty="0" smtClean="0"/>
              <a:t>(</a:t>
            </a:r>
            <a:r>
              <a:rPr lang="en-US" dirty="0" err="1" smtClean="0"/>
              <a:t>Velosure</a:t>
            </a:r>
            <a:r>
              <a:rPr lang="en-US" dirty="0" smtClean="0"/>
              <a:t> </a:t>
            </a:r>
            <a:r>
              <a:rPr lang="en-US" dirty="0" smtClean="0"/>
              <a:t>) South </a:t>
            </a:r>
            <a:r>
              <a:rPr lang="en-US" dirty="0" smtClean="0"/>
              <a:t>Africa </a:t>
            </a:r>
            <a:r>
              <a:rPr lang="en-US" dirty="0" smtClean="0"/>
              <a:t>(</a:t>
            </a:r>
            <a:r>
              <a:rPr lang="en-US" dirty="0" err="1" smtClean="0"/>
              <a:t>Miway</a:t>
            </a:r>
            <a:r>
              <a:rPr lang="en-US" dirty="0" smtClean="0"/>
              <a:t>) and </a:t>
            </a:r>
            <a:r>
              <a:rPr lang="en-US" dirty="0" smtClean="0"/>
              <a:t>even New </a:t>
            </a:r>
            <a:r>
              <a:rPr lang="en-US" dirty="0" smtClean="0"/>
              <a:t>Zealand (</a:t>
            </a:r>
            <a:r>
              <a:rPr lang="en-US" dirty="0" err="1" smtClean="0"/>
              <a:t>CycleNZ</a:t>
            </a:r>
            <a:r>
              <a:rPr lang="en-US" dirty="0" smtClean="0"/>
              <a:t>) to name a few.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Spoke was the first to market Comprehensive Primary Bicycle Insurance in the USA February 20</a:t>
            </a:r>
            <a:r>
              <a:rPr lang="en-US" baseline="30000" dirty="0" smtClean="0"/>
              <a:t>th</a:t>
            </a:r>
            <a:r>
              <a:rPr lang="en-US" dirty="0" smtClean="0"/>
              <a:t>, 2012. Developed to meet the needs of an underserved market place.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Coverage options Theft , Damage , Liability , Uninsured Motorist Protection, Med Pay and Roadside Assistance</a:t>
            </a:r>
          </a:p>
          <a:p>
            <a:endParaRPr lang="en-US" dirty="0" smtClean="0"/>
          </a:p>
          <a:p>
            <a:r>
              <a:rPr lang="en-US" dirty="0" smtClean="0"/>
              <a:t> Within the first 12 months three other competitors entered the market place</a:t>
            </a:r>
          </a:p>
          <a:p>
            <a:endParaRPr lang="en-US" dirty="0" smtClean="0"/>
          </a:p>
          <a:p>
            <a:r>
              <a:rPr lang="en-US" dirty="0" smtClean="0"/>
              <a:t>The bicycle insurance `word’ is spread through USA Cycling , USA Triathlon , IMBA , Google search , bicycle specific editorial in magazines , blogs etc.</a:t>
            </a:r>
          </a:p>
          <a:p>
            <a:endParaRPr lang="en-US" dirty="0" smtClean="0"/>
          </a:p>
          <a:p>
            <a:r>
              <a:rPr lang="en-US" dirty="0" smtClean="0"/>
              <a:t> September 1</a:t>
            </a:r>
            <a:r>
              <a:rPr lang="en-US" baseline="30000" dirty="0" smtClean="0"/>
              <a:t>st</a:t>
            </a:r>
            <a:r>
              <a:rPr lang="en-US" dirty="0" smtClean="0"/>
              <a:t> ,2014. Partners with Marsh &amp; McLennan to become a National Program.</a:t>
            </a:r>
          </a:p>
          <a:p>
            <a:endParaRPr lang="en-US" dirty="0"/>
          </a:p>
          <a:p>
            <a:r>
              <a:rPr lang="en-US" dirty="0" smtClean="0"/>
              <a:t>March 20</a:t>
            </a:r>
            <a:r>
              <a:rPr lang="en-US" baseline="30000" dirty="0" smtClean="0"/>
              <a:t>th</a:t>
            </a:r>
            <a:r>
              <a:rPr lang="en-US" dirty="0" smtClean="0"/>
              <a:t>, 2015. Spoke becomes Strategic  Partner to the League of </a:t>
            </a:r>
            <a:r>
              <a:rPr lang="en-US" dirty="0" err="1" smtClean="0"/>
              <a:t>Amercian</a:t>
            </a:r>
            <a:r>
              <a:rPr lang="en-US" dirty="0" smtClean="0"/>
              <a:t> Bicyclists at Bike Summit .</a:t>
            </a:r>
          </a:p>
          <a:p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media.propertycasualty360.com/propertycasualty360/article/2014/08/05/shutterstock205039786-crop-600x3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Motor </a:t>
            </a:r>
            <a:r>
              <a:rPr lang="en-US" b="1" dirty="0" smtClean="0"/>
              <a:t>Vehicle Contact Protection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pay those sums the </a:t>
            </a:r>
            <a:r>
              <a:rPr lang="en-US" b="1" dirty="0" smtClean="0"/>
              <a:t>insured </a:t>
            </a:r>
            <a:r>
              <a:rPr lang="en-US" dirty="0" smtClean="0"/>
              <a:t>is legally entitled, but unable, to recover as damages for </a:t>
            </a:r>
            <a:r>
              <a:rPr lang="en-US" b="1" dirty="0" smtClean="0"/>
              <a:t>bodily injury </a:t>
            </a:r>
            <a:r>
              <a:rPr lang="en-US" dirty="0" smtClean="0"/>
              <a:t>from the owner or operator of an </a:t>
            </a:r>
            <a:r>
              <a:rPr lang="en-US" b="1" dirty="0" smtClean="0"/>
              <a:t>uninsured/underinsured motor vehicle </a:t>
            </a:r>
            <a:r>
              <a:rPr lang="en-US" dirty="0" smtClean="0"/>
              <a:t>as a result of physical contact between the </a:t>
            </a:r>
            <a:r>
              <a:rPr lang="en-US" b="1" dirty="0" smtClean="0"/>
              <a:t>insured bicycle </a:t>
            </a:r>
            <a:r>
              <a:rPr lang="en-US" dirty="0" smtClean="0"/>
              <a:t>and the </a:t>
            </a:r>
            <a:r>
              <a:rPr lang="en-US" b="1" dirty="0" smtClean="0"/>
              <a:t>uninsured/underinsured motor vehicle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LIMITS: $10,000 , $25,000</a:t>
            </a:r>
            <a:endParaRPr lang="en-US" dirty="0"/>
          </a:p>
        </p:txBody>
      </p:sp>
      <p:pic>
        <p:nvPicPr>
          <p:cNvPr id="5" name="Picture 4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again!!</a:t>
            </a:r>
            <a:endParaRPr lang="en-US" dirty="0"/>
          </a:p>
        </p:txBody>
      </p:sp>
      <p:pic>
        <p:nvPicPr>
          <p:cNvPr id="4" name="Picture 2" descr="C:\Users\Daws\AppData\Local\Microsoft\Windows\Temporary Internet Files\Content.Outlook\9ZZJJSVF\DSC_0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53400" cy="4495800"/>
          </a:xfrm>
          <a:prstGeom prst="rect">
            <a:avLst/>
          </a:prstGeom>
          <a:noFill/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Bicycle </a:t>
            </a:r>
            <a:r>
              <a:rPr lang="en-US" b="1" dirty="0" smtClean="0"/>
              <a:t>Roadside Assistance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10,</a:t>
            </a:r>
            <a:r>
              <a:rPr lang="en-US" dirty="0" smtClean="0"/>
              <a:t>500 </a:t>
            </a:r>
            <a:r>
              <a:rPr lang="en-US" dirty="0" smtClean="0"/>
              <a:t>Tow operations across America</a:t>
            </a:r>
          </a:p>
          <a:p>
            <a:r>
              <a:rPr lang="en-US" dirty="0" smtClean="0"/>
              <a:t>3 x 50 mile pick ups each year</a:t>
            </a:r>
          </a:p>
          <a:p>
            <a:r>
              <a:rPr lang="en-US" dirty="0" smtClean="0"/>
              <a:t>Free partner tow</a:t>
            </a:r>
          </a:p>
          <a:p>
            <a:r>
              <a:rPr lang="en-US" dirty="0" smtClean="0"/>
              <a:t>$50.00 locked bike reimbursement</a:t>
            </a:r>
          </a:p>
          <a:p>
            <a:r>
              <a:rPr lang="en-US" dirty="0" smtClean="0"/>
              <a:t>$50.00 tow reimbursement if we for any reason cannot pick you up.</a:t>
            </a:r>
          </a:p>
          <a:p>
            <a:r>
              <a:rPr lang="en-US" dirty="0" smtClean="0"/>
              <a:t>SPOKE roadside app. </a:t>
            </a:r>
            <a:endParaRPr lang="en-US" dirty="0" smtClean="0"/>
          </a:p>
          <a:p>
            <a:r>
              <a:rPr lang="en-US" dirty="0" smtClean="0"/>
              <a:t>Geo </a:t>
            </a:r>
            <a:r>
              <a:rPr lang="en-US" dirty="0" smtClean="0"/>
              <a:t>tracking technology to locate stranded riders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FEE69-33B3-432D-98A6-59560A64E42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789DE9-097C-46E0-A86A-DFBDB35C7DAA}" type="datetime4">
              <a:rPr lang="en-US" altLang="en-US" smtClean="0"/>
              <a:pPr>
                <a:defRPr/>
              </a:pPr>
              <a:t>July 28, 2015</a:t>
            </a:fld>
            <a:endParaRPr lang="en-US" altLang="en-US"/>
          </a:p>
        </p:txBody>
      </p:sp>
      <p:pic>
        <p:nvPicPr>
          <p:cNvPr id="1026" name="Picture 2" descr="C:\Users\Daws\AppData\Local\Microsoft\Windows\Temporary Internet Files\Content.Outlook\FRFG0WUC\SPOKE-APP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546" y="1752600"/>
            <a:ext cx="1297454" cy="1920240"/>
          </a:xfrm>
          <a:prstGeom prst="rect">
            <a:avLst/>
          </a:prstGeom>
          <a:noFill/>
        </p:spPr>
      </p:pic>
      <p:pic>
        <p:nvPicPr>
          <p:cNvPr id="9" name="Picture 8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Daws\Desktop\IMG_68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smart.</a:t>
            </a:r>
            <a:endParaRPr lang="en-US" dirty="0"/>
          </a:p>
        </p:txBody>
      </p:sp>
      <p:pic>
        <p:nvPicPr>
          <p:cNvPr id="4" name="Content Placeholder 3" descr="C:\Users\Daws\Desktop\IMG_63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SPOKE?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Program supported by some of the largest and most reputable insurance providers in the USA</a:t>
            </a:r>
          </a:p>
          <a:p>
            <a:r>
              <a:rPr lang="en-US" dirty="0" smtClean="0"/>
              <a:t>Financial Strength A for Excellence Am Best</a:t>
            </a:r>
          </a:p>
          <a:p>
            <a:r>
              <a:rPr lang="en-US" dirty="0" smtClean="0"/>
              <a:t>Dedicated Claims Hotline</a:t>
            </a:r>
          </a:p>
          <a:p>
            <a:r>
              <a:rPr lang="en-US" dirty="0" smtClean="0"/>
              <a:t>Bicycle Industry expertise in bicycle Shop  Insurance and bicycle manufacturing insurance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Strategic Partner to the League of American Bicyclists and their efforts to bring awareness to the many concerns that face the bicycling public.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</a:t>
            </a:r>
            <a:r>
              <a:rPr lang="en-US" dirty="0" smtClean="0"/>
              <a:t>Service</a:t>
            </a:r>
            <a:r>
              <a:rPr lang="en-US" dirty="0" smtClean="0"/>
              <a:t>: 1-866-954-1025</a:t>
            </a:r>
          </a:p>
          <a:p>
            <a:r>
              <a:rPr lang="en-US" dirty="0" smtClean="0"/>
              <a:t>Claims:</a:t>
            </a:r>
            <a:r>
              <a:rPr lang="en-US" dirty="0" smtClean="0"/>
              <a:t> 1-855-712-7212</a:t>
            </a:r>
            <a:endParaRPr lang="en-US" dirty="0" smtClean="0"/>
          </a:p>
          <a:p>
            <a:r>
              <a:rPr lang="en-US" dirty="0" smtClean="0"/>
              <a:t>Website : </a:t>
            </a:r>
            <a:r>
              <a:rPr lang="en-US" dirty="0" smtClean="0">
                <a:hlinkClick r:id="rId2"/>
              </a:rPr>
              <a:t>https://www.spokeinsurance.com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info@spokeinsurance.com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daws@sports-insurance-solutions.com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Founding argument for Spoke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Cyclists </a:t>
            </a:r>
            <a:r>
              <a:rPr lang="en-US" dirty="0" smtClean="0"/>
              <a:t>share the same </a:t>
            </a:r>
            <a:r>
              <a:rPr lang="en-US" dirty="0" smtClean="0"/>
              <a:t>rules and responsibilities as </a:t>
            </a:r>
            <a:r>
              <a:rPr lang="en-US" dirty="0" smtClean="0"/>
              <a:t>other users of the road and deserve access to the same benefits and services.</a:t>
            </a:r>
            <a:endParaRPr lang="en-US" dirty="0"/>
          </a:p>
        </p:txBody>
      </p:sp>
      <p:pic>
        <p:nvPicPr>
          <p:cNvPr id="4" name="Picture 3" descr="Spoke Insur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</a:t>
            </a:r>
            <a:r>
              <a:rPr lang="en-US" dirty="0" smtClean="0"/>
              <a:t>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               Insurance </a:t>
            </a:r>
            <a:r>
              <a:rPr lang="en-US" dirty="0" smtClean="0"/>
              <a:t>Company- Starr Indemnity &amp; Liability Company. AM Best A-Rated </a:t>
            </a:r>
            <a:r>
              <a:rPr lang="en-US" dirty="0" smtClean="0"/>
              <a:t>A by AM Best and admitted </a:t>
            </a:r>
            <a:r>
              <a:rPr lang="en-US" dirty="0" smtClean="0"/>
              <a:t>to write bicycle insurance in 50 States</a:t>
            </a:r>
            <a:r>
              <a:rPr lang="en-US" dirty="0" smtClean="0"/>
              <a:t>. New York.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               Program </a:t>
            </a:r>
            <a:r>
              <a:rPr lang="en-US" dirty="0" smtClean="0"/>
              <a:t>Administrator - Dovetail Insurance ( technology based insurance MGA / administrator to deliver policies electronically and provide reporting between retailer and insurance </a:t>
            </a:r>
            <a:r>
              <a:rPr lang="en-US" dirty="0" smtClean="0"/>
              <a:t>company. South Carolina.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               Retail </a:t>
            </a:r>
            <a:r>
              <a:rPr lang="en-US" dirty="0" smtClean="0"/>
              <a:t>Brokerage - Marsh and McLennan Agencies , Marsh McLennan (Top three largest Insurance Brokers in </a:t>
            </a:r>
            <a:r>
              <a:rPr lang="en-US" dirty="0" smtClean="0"/>
              <a:t>America). </a:t>
            </a:r>
            <a:r>
              <a:rPr lang="en-US" dirty="0" smtClean="0"/>
              <a:t>Customer interface. </a:t>
            </a:r>
            <a:r>
              <a:rPr lang="en-US" dirty="0" smtClean="0"/>
              <a:t>New York.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               Third </a:t>
            </a:r>
            <a:r>
              <a:rPr lang="en-US" dirty="0" smtClean="0"/>
              <a:t>Party Claims Administrator - Custard Insurance Adjusters 270 claims offices across the USA , also has a dedicated claims hotline for Spoke </a:t>
            </a:r>
            <a:r>
              <a:rPr lang="en-US" dirty="0" smtClean="0"/>
              <a:t>c</a:t>
            </a:r>
            <a:r>
              <a:rPr lang="en-US" dirty="0" smtClean="0"/>
              <a:t>ustomers. North Carolina.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s://www.internationalaginsurancesolutions.com/sites/default/files/content/page_images/starrlogoblueve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0204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upload.wikimedia.org/wikipedia/en/9/97/Mmc-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8431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firstpriority.2014.dojiggy.com/images/SponsorImage/201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77317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d3nyxptn1g8lob.cloudfront.net/getasset/bde392ee-9dc6-4e9f-abcb-25b4e8895cdd/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334000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poke Insu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Founder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Founder of Sports Insurance Solutions</a:t>
            </a:r>
          </a:p>
          <a:p>
            <a:r>
              <a:rPr lang="en-US" dirty="0" err="1" smtClean="0"/>
              <a:t>Triathlete</a:t>
            </a:r>
            <a:endParaRPr lang="en-US" dirty="0" smtClean="0"/>
          </a:p>
          <a:p>
            <a:r>
              <a:rPr lang="en-US" dirty="0" smtClean="0"/>
              <a:t>Ex Bicycle Courier </a:t>
            </a:r>
          </a:p>
          <a:p>
            <a:r>
              <a:rPr lang="en-US" dirty="0" smtClean="0"/>
              <a:t>Bicycle commuter</a:t>
            </a:r>
          </a:p>
          <a:p>
            <a:r>
              <a:rPr lang="en-US" dirty="0" smtClean="0"/>
              <a:t>Recreational rider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C:\Users\Daws\AppData\Local\Microsoft\Windows\Temporary Internet Files\Content.Word\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Retail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en-US" sz="2000" dirty="0" smtClean="0"/>
              <a:t>21 Year Insurance Industry Veteran</a:t>
            </a:r>
          </a:p>
          <a:p>
            <a:pPr marL="457200" indent="-457200"/>
            <a:r>
              <a:rPr lang="en-US" altLang="en-US" sz="2000" dirty="0" smtClean="0"/>
              <a:t>Collegiate Cross Country/Track Athlete</a:t>
            </a:r>
          </a:p>
          <a:p>
            <a:pPr marL="457200" indent="-457200"/>
            <a:r>
              <a:rPr lang="en-US" altLang="en-US" sz="2000" dirty="0" smtClean="0"/>
              <a:t>Bicycle NUT!!!!!</a:t>
            </a:r>
          </a:p>
          <a:p>
            <a:pPr marL="457200" indent="-457200"/>
            <a:r>
              <a:rPr lang="en-US" altLang="en-US" sz="2000" dirty="0" smtClean="0"/>
              <a:t>Author of Several Economic Impact Studies-Economic Impact of Silent Sports Enthusiasts 21 Year Insurance Industry Veteran</a:t>
            </a:r>
          </a:p>
          <a:p>
            <a:pPr marL="457200" indent="-457200"/>
            <a:r>
              <a:rPr lang="en-US" altLang="en-US" sz="2000" dirty="0" smtClean="0"/>
              <a:t>Exclusively Work in Bicycle Industry Risk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810000"/>
            <a:ext cx="4724400" cy="2171700"/>
          </a:xfrm>
          <a:prstGeom prst="rect">
            <a:avLst/>
          </a:prstGeom>
        </p:spPr>
      </p:pic>
      <p:pic>
        <p:nvPicPr>
          <p:cNvPr id="5" name="Picture 4" descr="Spoke Insur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2" y="266698"/>
            <a:ext cx="1554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here to provide a direct line of coverage to cyclists by taking away the hurdles faced in securing primary insurance for riders and their bicycles.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cover and why.</a:t>
            </a:r>
            <a:endParaRPr lang="en-US" dirty="0"/>
          </a:p>
        </p:txBody>
      </p:sp>
      <p:pic>
        <p:nvPicPr>
          <p:cNvPr id="1026" name="Picture 2" descr="C:\Users\Daws\Desktop\ALL SPOKE\Spoke 4x6 Postcards\224604-3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Bicycles we cover</a:t>
            </a:r>
            <a:endParaRPr lang="en-US" dirty="0"/>
          </a:p>
        </p:txBody>
      </p:sp>
      <p:pic>
        <p:nvPicPr>
          <p:cNvPr id="4" name="Content Placeholder 3" descr="recumba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18161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and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133600"/>
            <a:ext cx="1495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olding-bik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905000"/>
            <a:ext cx="127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t_bik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42900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ouring-bik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75260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yclocros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429000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www.spokeinsurance.com/images/uploads/image-library/TR3-champagne-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4572000"/>
            <a:ext cx="166835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s://www.spokeinsurance.com/images/uploads/image-library/handcyc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4724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rgobik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4800600"/>
            <a:ext cx="2381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836</Words>
  <Application>Microsoft Office PowerPoint</Application>
  <PresentationFormat>On-screen Show (4:3)</PresentationFormat>
  <Paragraphs>112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         Bicycle Insurance briefly.</vt:lpstr>
      <vt:lpstr> Founding argument for Spoke </vt:lpstr>
      <vt:lpstr>Who are we?</vt:lpstr>
      <vt:lpstr>Spoke Founder</vt:lpstr>
      <vt:lpstr> Retail President</vt:lpstr>
      <vt:lpstr>Mission Statement</vt:lpstr>
      <vt:lpstr>What we cover and why.</vt:lpstr>
      <vt:lpstr>Bicycles we cover</vt:lpstr>
      <vt:lpstr>Basic Policy Includes</vt:lpstr>
      <vt:lpstr>Optional Coverage </vt:lpstr>
      <vt:lpstr>ooopps!!</vt:lpstr>
      <vt:lpstr>          Bicycle Damage Coverage</vt:lpstr>
      <vt:lpstr>Really!!</vt:lpstr>
      <vt:lpstr>  Bicycle Theft Coverage</vt:lpstr>
      <vt:lpstr>Cyclists are liable.</vt:lpstr>
      <vt:lpstr>              Bicyclist Liability Insurance </vt:lpstr>
      <vt:lpstr>Ouch!!</vt:lpstr>
      <vt:lpstr>  Medical Payments </vt:lpstr>
      <vt:lpstr>Slide 20</vt:lpstr>
      <vt:lpstr>         Motor Vehicle Contact Protection </vt:lpstr>
      <vt:lpstr>Not again!!</vt:lpstr>
      <vt:lpstr>           Bicycle Roadside Assistance </vt:lpstr>
      <vt:lpstr>Smart!</vt:lpstr>
      <vt:lpstr>Not so smart.</vt:lpstr>
      <vt:lpstr>WHY SPOKE?</vt:lpstr>
      <vt:lpstr>Slide 27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</dc:creator>
  <cp:lastModifiedBy>Daws</cp:lastModifiedBy>
  <cp:revision>59</cp:revision>
  <dcterms:created xsi:type="dcterms:W3CDTF">2015-07-28T00:10:27Z</dcterms:created>
  <dcterms:modified xsi:type="dcterms:W3CDTF">2015-07-28T21:35:13Z</dcterms:modified>
</cp:coreProperties>
</file>