
<file path=[Content_Types].xml><?xml version="1.0" encoding="utf-8"?>
<Types xmlns="http://schemas.openxmlformats.org/package/2006/content-types">
  <Default ContentType="image/jpeg" Extension="jpg"/>
  <Default ContentType="application/vnd.openxmlformats-package.relationships+xml" Extension="rels"/>
  <Default ContentType="application/xml" Extension="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4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1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3.xml"/>
  <Override ContentType="application/vnd.openxmlformats-officedocument.theme+xml" PartName="/ppt/theme/theme2.xml"/>
  <Override ContentType="application/vnd.openxmlformats-officedocument.theme+xml" PartName="/ppt/theme/theme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7.xml"/>
  <Override ContentType="application/vnd.openxmlformats-officedocument.presentationml.slide+xml" PartName="/ppt/slides/slide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8.xml"/>
  <Override ContentType="application/vnd.openxmlformats-officedocument.presentationml.slide+xml" PartName="/ppt/slides/slide10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2.xml"/>
  <Override ContentType="application/vnd.openxmlformats-officedocument.presentationml.slide+xml" PartName="/ppt/slides/slide9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3.xml"/>
  <Override ContentType="application/vnd.openxmlformats-officedocument.presentationml.tableStyles+xml" PartName="/ppt/tableStyle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6858000" cx="9144000"/>
  <p:notesSz cx="6858000" cy="9144000"/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2" Type="http://schemas.openxmlformats.org/officeDocument/2006/relationships/presProps" Target="presProps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10" Type="http://schemas.openxmlformats.org/officeDocument/2006/relationships/slide" Target="slides/slide5.xml"/><Relationship Id="rId3" Type="http://schemas.openxmlformats.org/officeDocument/2006/relationships/tableStyles" Target="tableStyles.xml"/><Relationship Id="rId11" Type="http://schemas.openxmlformats.org/officeDocument/2006/relationships/slide" Target="slides/slide6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7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2" Type="http://schemas.openxmlformats.org/officeDocument/2006/relationships/hyperlink" Target="https://encore.mountainview.gov/iii/encore/search/C__Sbike%20month%202014__Ff:facetfields:communitytag:communitytag:Community%20Tag::__Orightresult__U__X0?lang=eng&amp;suite=cobalt" TargetMode="Externa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" name="Shape 3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hlink"/>
              </a:buClr>
              <a:buSzPct val="25000"/>
              <a:buFont typeface="Arial"/>
              <a:buNone/>
            </a:pPr>
            <a:r>
              <a:rPr b="0" baseline="0" i="0" lang="en-US" sz="11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https://encore.mountainview.gov/iii/encore/search/C__Sbike%20month%202014__Ff%3Afacetfields%3Acommunitytag%3Acommunitytag%3ACommunity%20Tag%3A%3A__Orightresult__U__X0?lang=eng&amp;suite=cobalt</a:t>
            </a:r>
          </a:p>
        </p:txBody>
      </p:sp>
      <p:sp>
        <p:nvSpPr>
          <p:cNvPr id="100" name="Shape 10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6" name="Shape 10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2" name="Shape 11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8" name="Shape 11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" name="Shape 3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" name="Shape 4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1" name="Shape 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Turn Signal Glove (Sewable circuits), Book bag Panniers, Inner Tube Bracelet, EL Wire Light Design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/>
          <p:nvPr>
            <p:ph type="ctrTitle"/>
          </p:nvPr>
        </p:nvSpPr>
        <p:spPr>
          <a:xfrm>
            <a:off x="685800" y="2111123"/>
            <a:ext cx="7772400" cy="1546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indent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2pPr>
            <a:lvl3pPr indent="0" marL="0" marR="0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3pPr>
            <a:lvl4pPr indent="0" marL="0" marR="0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4pPr>
            <a:lvl5pPr indent="0" marL="0" marR="0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5pPr>
            <a:lvl6pPr indent="0" marL="0" marR="0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6pPr>
            <a:lvl7pPr indent="0" marL="0" marR="0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7pPr>
            <a:lvl8pPr indent="0" marL="0" marR="0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8pPr>
            <a:lvl9pPr indent="0" marL="0" marR="0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9pPr>
          </a:lstStyle>
          <a:p/>
        </p:txBody>
      </p:sp>
      <p:sp>
        <p:nvSpPr>
          <p:cNvPr id="9" name="Shape 9"/>
          <p:cNvSpPr txBox="1"/>
          <p:nvPr>
            <p:ph idx="1" type="subTitle"/>
          </p:nvPr>
        </p:nvSpPr>
        <p:spPr>
          <a:xfrm>
            <a:off x="685800" y="3786737"/>
            <a:ext cx="77724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/>
            </a:lvl1pPr>
            <a:lvl2pPr indent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/>
            </a:lvl2pPr>
            <a:lvl3pPr indent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/>
            </a:lvl3pPr>
            <a:lvl4pPr indent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/>
            </a:lvl4pPr>
            <a:lvl5pPr indent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/>
            </a:lvl5pPr>
            <a:lvl6pPr indent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/>
            </a:lvl6pPr>
            <a:lvl7pPr indent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/>
            </a:lvl7pPr>
            <a:lvl8pPr indent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/>
            </a:lvl8pPr>
            <a:lvl9pPr indent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2" name="Shape 12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5" name="Shape 15"/>
          <p:cNvSpPr txBox="1"/>
          <p:nvPr>
            <p:ph idx="1" type="body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6" name="Shape 16"/>
          <p:cNvSpPr txBox="1"/>
          <p:nvPr>
            <p:ph idx="2" type="body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>
            <p:ph idx="1" type="body"/>
          </p:nvPr>
        </p:nvSpPr>
        <p:spPr>
          <a:xfrm>
            <a:off x="457200" y="5875078"/>
            <a:ext cx="8229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ctr">
              <a:spcBef>
                <a:spcPts val="360"/>
              </a:spcBef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2pPr>
            <a:lvl3pPr indent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3pPr>
            <a:lvl4pPr indent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4pPr>
            <a:lvl5pPr indent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5pPr>
            <a:lvl6pPr indent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6pPr>
            <a:lvl7pPr indent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7pPr>
            <a:lvl8pPr indent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8pPr>
            <a:lvl9pPr indent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indent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2pPr>
            <a:lvl3pPr indent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3pPr>
            <a:lvl4pPr indent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4pPr>
            <a:lvl5pPr indent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5pPr>
            <a:lvl6pPr indent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6pPr>
            <a:lvl7pPr indent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7pPr>
            <a:lvl8pPr indent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8pPr>
            <a:lvl9pPr indent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00.jpg"/><Relationship Id="rId3" Type="http://schemas.openxmlformats.org/officeDocument/2006/relationships/image" Target="../media/image02.jpg"/><Relationship Id="rId9" Type="http://schemas.openxmlformats.org/officeDocument/2006/relationships/image" Target="../media/image07.jpg"/><Relationship Id="rId6" Type="http://schemas.openxmlformats.org/officeDocument/2006/relationships/image" Target="../media/image04.jpg"/><Relationship Id="rId5" Type="http://schemas.openxmlformats.org/officeDocument/2006/relationships/image" Target="../media/image03.jpg"/><Relationship Id="rId8" Type="http://schemas.openxmlformats.org/officeDocument/2006/relationships/image" Target="../media/image10.jpg"/><Relationship Id="rId7" Type="http://schemas.openxmlformats.org/officeDocument/2006/relationships/image" Target="../media/image01.jpg"/></Relationships>
</file>

<file path=ppt/slides/_rels/slide1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3" Type="http://schemas.openxmlformats.org/officeDocument/2006/relationships/image" Target="../media/image21.jpg"/></Relationships>
</file>

<file path=ppt/slides/_rels/slide1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24.jpg"/></Relationships>
</file>

<file path=ppt/slides/_rels/slide1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26.jpg"/></Relationships>
</file>

<file path=ppt/slides/_rels/slide1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29.jpg"/></Relationships>
</file>

<file path=ppt/slides/_rels/slide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05.jpg"/></Relationships>
</file>

<file path=ppt/slides/_rels/slide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06.jpg"/></Relationships>
</file>

<file path=ppt/slides/_rels/slide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09.jpg"/><Relationship Id="rId3" Type="http://schemas.openxmlformats.org/officeDocument/2006/relationships/image" Target="../media/image08.jpg"/><Relationship Id="rId5" Type="http://schemas.openxmlformats.org/officeDocument/2006/relationships/image" Target="../media/image15.jpg"/></Relationships>
</file>

<file path=ppt/slides/_rels/slide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Relationship Id="rId3" Type="http://schemas.openxmlformats.org/officeDocument/2006/relationships/image" Target="../media/image23.jpg"/><Relationship Id="rId5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Relationship Id="rId3" Type="http://schemas.openxmlformats.org/officeDocument/2006/relationships/image" Target="../media/image11.jpg"/><Relationship Id="rId6" Type="http://schemas.openxmlformats.org/officeDocument/2006/relationships/image" Target="../media/image17.jpg"/><Relationship Id="rId5" Type="http://schemas.openxmlformats.org/officeDocument/2006/relationships/image" Target="../media/image16.jpg"/></Relationships>
</file>

<file path=ppt/slides/_rels/slide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Relationship Id="rId3" Type="http://schemas.openxmlformats.org/officeDocument/2006/relationships/image" Target="../media/image18.jpg"/><Relationship Id="rId5" Type="http://schemas.openxmlformats.org/officeDocument/2006/relationships/image" Target="../media/image20.jpg"/></Relationships>
</file>

<file path=ppt/slides/_rels/slide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Relationship Id="rId3" Type="http://schemas.openxmlformats.org/officeDocument/2006/relationships/image" Target="../media/image28.jpg"/><Relationship Id="rId6" Type="http://schemas.openxmlformats.org/officeDocument/2006/relationships/image" Target="../media/image27.jpg"/><Relationship Id="rId5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ctrTitle"/>
          </p:nvPr>
        </p:nvSpPr>
        <p:spPr>
          <a:xfrm>
            <a:off x="3013594" y="2194199"/>
            <a:ext cx="2780731" cy="233723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0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Bikes + </a:t>
            </a:r>
            <a:br>
              <a:rPr b="1" baseline="0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</a:br>
            <a:r>
              <a:rPr b="1" baseline="0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Libraries</a:t>
            </a:r>
          </a:p>
        </p:txBody>
      </p:sp>
      <p:pic>
        <p:nvPicPr>
          <p:cNvPr id="23" name="Shape 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550" y="2447808"/>
            <a:ext cx="2083625" cy="208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71746" y="2447810"/>
            <a:ext cx="2083624" cy="208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Shape 25"/>
          <p:cNvPicPr preferRelativeResize="0"/>
          <p:nvPr/>
        </p:nvPicPr>
        <p:blipFill/>
        <p:spPr>
          <a:xfrm>
            <a:off x="825550" y="4646314"/>
            <a:ext cx="1172064" cy="2083624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26" name="Shape 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59835" y="4646314"/>
            <a:ext cx="2955138" cy="208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Shape 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56191" y="110553"/>
            <a:ext cx="2742554" cy="2083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77196" y="4646301"/>
            <a:ext cx="2778175" cy="2083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hape 29"/>
          <p:cNvPicPr preferRelativeResize="0"/>
          <p:nvPr/>
        </p:nvPicPr>
        <p:blipFill rotWithShape="1">
          <a:blip r:embed="rId8">
            <a:alphaModFix/>
          </a:blip>
          <a:srcRect b="9446" l="0" r="0" t="7287"/>
          <a:stretch/>
        </p:blipFill>
        <p:spPr>
          <a:xfrm>
            <a:off x="6088537" y="81302"/>
            <a:ext cx="1966832" cy="2183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Shape 30"/>
          <p:cNvPicPr preferRelativeResize="0"/>
          <p:nvPr/>
        </p:nvPicPr>
        <p:blipFill rotWithShape="1">
          <a:blip r:embed="rId9">
            <a:alphaModFix/>
          </a:blip>
          <a:srcRect b="-1" l="13583" r="17869" t="14503"/>
          <a:stretch/>
        </p:blipFill>
        <p:spPr>
          <a:xfrm>
            <a:off x="825550" y="110553"/>
            <a:ext cx="2224584" cy="2080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3445575" y="3395875"/>
            <a:ext cx="4267198" cy="533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95" name="Shape 95"/>
          <p:cNvSpPr txBox="1"/>
          <p:nvPr/>
        </p:nvSpPr>
        <p:spPr>
          <a:xfrm>
            <a:off x="1514433" y="175100"/>
            <a:ext cx="6115134" cy="7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0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Books about Bikes</a:t>
            </a:r>
          </a:p>
        </p:txBody>
      </p:sp>
      <p:sp>
        <p:nvSpPr>
          <p:cNvPr id="96" name="Shape 96"/>
          <p:cNvSpPr txBox="1"/>
          <p:nvPr/>
        </p:nvSpPr>
        <p:spPr>
          <a:xfrm>
            <a:off x="664450" y="3310350"/>
            <a:ext cx="4267198" cy="533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pic>
        <p:nvPicPr>
          <p:cNvPr id="97" name="Shape 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5875" y="1238250"/>
            <a:ext cx="6572249" cy="438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type="title"/>
          </p:nvPr>
        </p:nvSpPr>
        <p:spPr>
          <a:xfrm>
            <a:off x="457200" y="31207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Let me give you a few reasons why you want to work with libraries.</a:t>
            </a:r>
          </a:p>
        </p:txBody>
      </p:sp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7576" y="1455075"/>
            <a:ext cx="7328847" cy="5381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I have some tips on getting your wheel in the door, at the library.</a:t>
            </a: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3427" y="1895828"/>
            <a:ext cx="8557145" cy="4511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type="title"/>
          </p:nvPr>
        </p:nvSpPr>
        <p:spPr>
          <a:xfrm>
            <a:off x="689212" y="121992"/>
            <a:ext cx="8229600" cy="44338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Contact: Emily Weak, Librarian</a:t>
            </a:r>
            <a:br>
              <a:rPr b="1" baseline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</a:br>
            <a:r>
              <a:rPr b="1" baseline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Mountain View Public Library (California)</a:t>
            </a:r>
            <a:br>
              <a:rPr b="1" baseline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</a:br>
            <a:r>
              <a:rPr b="1" baseline="0" i="0" lang="en-US" sz="36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emily.weak@mountainview.gov</a:t>
            </a:r>
            <a:br>
              <a:rPr b="1" baseline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</a:br>
            <a:br>
              <a:rPr b="1" baseline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</a:br>
          </a:p>
        </p:txBody>
      </p:sp>
      <p:pic>
        <p:nvPicPr>
          <p:cNvPr id="115" name="Shape 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20871" y="2711988"/>
            <a:ext cx="5697941" cy="3982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Bikes and Libraries have a lot in common.</a:t>
            </a:r>
          </a:p>
        </p:txBody>
      </p:sp>
      <p:pic>
        <p:nvPicPr>
          <p:cNvPr id="36" name="Shape 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2733" y="1417637"/>
            <a:ext cx="8454787" cy="5368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type="title"/>
          </p:nvPr>
        </p:nvSpPr>
        <p:spPr>
          <a:xfrm>
            <a:off x="457200" y="290865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Here are some of the things libraries are doing to support bicycling and bicyclists in their communities.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Book Bikes</a:t>
            </a:r>
          </a:p>
        </p:txBody>
      </p:sp>
      <p:pic>
        <p:nvPicPr>
          <p:cNvPr id="47" name="Shape 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5950" y="1832038"/>
            <a:ext cx="3629024" cy="3629025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Shape 48"/>
          <p:cNvSpPr txBox="1"/>
          <p:nvPr/>
        </p:nvSpPr>
        <p:spPr>
          <a:xfrm>
            <a:off x="4681182" y="1769114"/>
            <a:ext cx="4036682" cy="37548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baseline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Berkeley Public Library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baseline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Boston Public Library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baseline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Cambridge Book Bike*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baseline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Chicago Book Bike*/Bibliotreka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baseline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Cleveland Heights Public Library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baseline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Denver Public Library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baseline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Evanston Public Library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baseline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Laurence Copel (Lower 9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th</a:t>
            </a:r>
            <a:r>
              <a:rPr b="0" baseline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 Ward, New Orleans)*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baseline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Los Angeles Public Library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baseline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Maricopa County Public Library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baseline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Oakland Public Library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baseline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Omaha Public Library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baseline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Pima County Public Library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baseline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Richland County Public Library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baseline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San Francisco Public Library (Coming in May)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baseline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Seattle Public Library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baseline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Street Books (Portland, Oregon)*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Shape 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35021" y="204716"/>
            <a:ext cx="5117908" cy="270225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54" name="Shape 54"/>
          <p:cNvSpPr txBox="1"/>
          <p:nvPr/>
        </p:nvSpPr>
        <p:spPr>
          <a:xfrm>
            <a:off x="0" y="0"/>
            <a:ext cx="3366900" cy="251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Repair Clinics</a:t>
            </a:r>
          </a:p>
        </p:txBody>
      </p:sp>
      <p:pic>
        <p:nvPicPr>
          <p:cNvPr id="55" name="Shape 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6477" y="2379375"/>
            <a:ext cx="3366872" cy="434214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56" name="Shape 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35019" y="3084393"/>
            <a:ext cx="5117908" cy="363713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10223" y="2247500"/>
            <a:ext cx="3233774" cy="4610498"/>
          </a:xfrm>
          <a:prstGeom prst="rect">
            <a:avLst/>
          </a:prstGeom>
          <a:noFill/>
          <a:ln cap="flat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63" name="Shape 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63600" y="3533375"/>
            <a:ext cx="2331849" cy="3324624"/>
          </a:xfrm>
          <a:prstGeom prst="rect">
            <a:avLst/>
          </a:prstGeom>
          <a:noFill/>
          <a:ln cap="flat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64" name="Shape 64"/>
          <p:cNvSpPr txBox="1"/>
          <p:nvPr/>
        </p:nvSpPr>
        <p:spPr>
          <a:xfrm>
            <a:off x="0" y="5090398"/>
            <a:ext cx="2047162" cy="176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Bike Skills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Shape 69"/>
          <p:cNvPicPr preferRelativeResize="0"/>
          <p:nvPr/>
        </p:nvPicPr>
        <p:blipFill rotWithShape="1">
          <a:blip r:embed="rId3">
            <a:alphaModFix/>
          </a:blip>
          <a:srcRect b="9995" l="11692" r="11691" t="31339"/>
          <a:stretch/>
        </p:blipFill>
        <p:spPr>
          <a:xfrm>
            <a:off x="98473" y="3291839"/>
            <a:ext cx="6006905" cy="3467686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Shape 70"/>
          <p:cNvSpPr txBox="1"/>
          <p:nvPr/>
        </p:nvSpPr>
        <p:spPr>
          <a:xfrm>
            <a:off x="6107239" y="2595436"/>
            <a:ext cx="3056668" cy="204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-US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Maker Bike/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-US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Crafty Bike</a:t>
            </a:r>
          </a:p>
        </p:txBody>
      </p:sp>
      <p:pic>
        <p:nvPicPr>
          <p:cNvPr id="71" name="Shape 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68026" y="166090"/>
            <a:ext cx="4298674" cy="271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/>
          <p:cNvPicPr preferRelativeResize="0"/>
          <p:nvPr/>
        </p:nvPicPr>
        <p:blipFill rotWithShape="1">
          <a:blip r:embed="rId5">
            <a:alphaModFix/>
          </a:blip>
          <a:srcRect b="21589" l="11708" r="0" t="8274"/>
          <a:stretch/>
        </p:blipFill>
        <p:spPr>
          <a:xfrm>
            <a:off x="98475" y="166090"/>
            <a:ext cx="4372344" cy="2563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Shape 7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04448" y="4762851"/>
            <a:ext cx="2662251" cy="199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hape 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50594" y="0"/>
            <a:ext cx="529340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4046649" cy="3460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460950"/>
            <a:ext cx="3982802" cy="339705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Shape 81"/>
          <p:cNvSpPr txBox="1"/>
          <p:nvPr/>
        </p:nvSpPr>
        <p:spPr>
          <a:xfrm>
            <a:off x="2737508" y="5552148"/>
            <a:ext cx="2490588" cy="130585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BIKEFEST</a:t>
            </a:r>
            <a:r>
              <a:rPr b="0" baseline="0" i="0" lang="en-US" sz="3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  <a:rtl val="0"/>
              </a:rPr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1C232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hape 86"/>
          <p:cNvPicPr preferRelativeResize="0"/>
          <p:nvPr/>
        </p:nvPicPr>
        <p:blipFill rotWithShape="1">
          <a:blip r:embed="rId3">
            <a:alphaModFix/>
          </a:blip>
          <a:srcRect b="18737" l="0" r="0" t="30243"/>
          <a:stretch/>
        </p:blipFill>
        <p:spPr>
          <a:xfrm>
            <a:off x="0" y="0"/>
            <a:ext cx="9143998" cy="348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484475"/>
            <a:ext cx="3123998" cy="2342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61149" y="2683575"/>
            <a:ext cx="6482851" cy="4174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 rotWithShape="1">
          <a:blip r:embed="rId6">
            <a:alphaModFix/>
          </a:blip>
          <a:srcRect b="5526" l="0" r="0" t="0"/>
          <a:stretch/>
        </p:blipFill>
        <p:spPr>
          <a:xfrm>
            <a:off x="0" y="4972412"/>
            <a:ext cx="2661147" cy="1885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ppt/theme/theme2.xml><?xml version="1.0" encoding="utf-8"?>
<a:theme xmlns:a="http://schemas.openxmlformats.org/drawingml/2006/main" xmlns:r="http://schemas.openxmlformats.org/officeDocument/2006/relationships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