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 id="2147483684" r:id="rId4"/>
    <p:sldMasterId id="2147483696" r:id="rId5"/>
    <p:sldMasterId id="2147483708" r:id="rId6"/>
  </p:sldMasterIdLst>
  <p:notesMasterIdLst>
    <p:notesMasterId r:id="rId35"/>
  </p:notesMasterIdLst>
  <p:sldIdLst>
    <p:sldId id="257" r:id="rId7"/>
    <p:sldId id="265" r:id="rId8"/>
    <p:sldId id="307" r:id="rId9"/>
    <p:sldId id="322" r:id="rId10"/>
    <p:sldId id="278" r:id="rId11"/>
    <p:sldId id="280" r:id="rId12"/>
    <p:sldId id="279" r:id="rId13"/>
    <p:sldId id="327" r:id="rId14"/>
    <p:sldId id="281" r:id="rId15"/>
    <p:sldId id="326" r:id="rId16"/>
    <p:sldId id="282" r:id="rId17"/>
    <p:sldId id="290" r:id="rId18"/>
    <p:sldId id="291" r:id="rId19"/>
    <p:sldId id="292" r:id="rId20"/>
    <p:sldId id="293" r:id="rId21"/>
    <p:sldId id="324" r:id="rId22"/>
    <p:sldId id="323" r:id="rId23"/>
    <p:sldId id="325" r:id="rId24"/>
    <p:sldId id="298" r:id="rId25"/>
    <p:sldId id="304" r:id="rId26"/>
    <p:sldId id="305" r:id="rId27"/>
    <p:sldId id="306" r:id="rId28"/>
    <p:sldId id="283" r:id="rId29"/>
    <p:sldId id="284" r:id="rId30"/>
    <p:sldId id="286" r:id="rId31"/>
    <p:sldId id="285" r:id="rId32"/>
    <p:sldId id="276" r:id="rId33"/>
    <p:sldId id="277" r:id="rId34"/>
  </p:sldIdLst>
  <p:sldSz cx="9144000" cy="6858000" type="screen4x3"/>
  <p:notesSz cx="6858000" cy="9144000"/>
  <p:defaultTextStyle>
    <a:defPPr>
      <a:defRPr lang="en-US"/>
    </a:defPPr>
    <a:lvl1pPr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20" autoAdjust="0"/>
  </p:normalViewPr>
  <p:slideViewPr>
    <p:cSldViewPr>
      <p:cViewPr>
        <p:scale>
          <a:sx n="68" d="100"/>
          <a:sy n="68" d="100"/>
        </p:scale>
        <p:origin x="-1446" y="3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A2376A-22A9-4E8F-A8E2-3C7417BFEE80}" type="datetimeFigureOut">
              <a:rPr lang="en-US" smtClean="0"/>
              <a:pPr/>
              <a:t>7/21/2014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B6EB0B-C7D9-422A-9C68-A75FB1717324}" type="slidenum">
              <a:rPr lang="en-US" smtClean="0"/>
              <a:pPr/>
              <a:t>‹#›</a:t>
            </a:fld>
            <a:endParaRPr lang="en-US"/>
          </a:p>
        </p:txBody>
      </p:sp>
    </p:spTree>
    <p:extLst>
      <p:ext uri="{BB962C8B-B14F-4D97-AF65-F5344CB8AC3E}">
        <p14:creationId xmlns:p14="http://schemas.microsoft.com/office/powerpoint/2010/main" val="3562926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mazon.com/Transportation-Sustainable-Campus-Communities-Solutions/dp/155963656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[Thank your audience for coming and introduce yourself.] </a:t>
            </a:r>
          </a:p>
          <a:p>
            <a:endParaRPr lang="en-US" dirty="0" smtClean="0"/>
          </a:p>
          <a:p>
            <a:r>
              <a:rPr lang="en-US" sz="1200" dirty="0" smtClean="0"/>
              <a:t>The Bicycle Friendly University program is a program of the League of American Bicyclists and I am here to assist to get the most out of the program. </a:t>
            </a:r>
            <a:endParaRPr lang="en-US" dirty="0" smtClean="0"/>
          </a:p>
          <a:p>
            <a:endParaRPr lang="en-US" dirty="0"/>
          </a:p>
        </p:txBody>
      </p:sp>
      <p:sp>
        <p:nvSpPr>
          <p:cNvPr id="4" name="Slide Number Placeholder 3"/>
          <p:cNvSpPr>
            <a:spLocks noGrp="1"/>
          </p:cNvSpPr>
          <p:nvPr>
            <p:ph type="sldNum" sz="quarter" idx="10"/>
          </p:nvPr>
        </p:nvSpPr>
        <p:spPr/>
        <p:txBody>
          <a:bodyPr/>
          <a:lstStyle/>
          <a:p>
            <a:fld id="{E6B6EB0B-C7D9-422A-9C68-A75FB171732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charset="-128"/>
              </a:rPr>
              <a:t>The free, online application form asks a series of about a dozen questions in each of five major areas of bicycle policy and programs. The application provides a menu of options for any college or university to better welcome and accommodate bicycling.</a:t>
            </a:r>
            <a:r>
              <a:rPr lang="en-US" baseline="0" dirty="0" smtClean="0">
                <a:ea typeface="ＭＳ Ｐゴシック" charset="-128"/>
              </a:rPr>
              <a:t> Institutions </a:t>
            </a:r>
            <a:r>
              <a:rPr lang="en-US" dirty="0" smtClean="0">
                <a:ea typeface="ＭＳ Ｐゴシック" charset="-128"/>
              </a:rPr>
              <a:t>are encouraged to provide the most comprehensive approach to making bicycling a more</a:t>
            </a:r>
            <a:r>
              <a:rPr lang="en-US" baseline="0" dirty="0" smtClean="0">
                <a:ea typeface="ＭＳ Ｐゴシック" charset="-128"/>
              </a:rPr>
              <a:t> comfortable and convenient option for students, faculty and staff. </a:t>
            </a:r>
            <a:r>
              <a:rPr lang="en-US" dirty="0" smtClean="0">
                <a:ea typeface="ＭＳ Ｐゴシック" charset="-128"/>
              </a:rPr>
              <a:t>To reach the higher levels of BFU designation, applicants must score well across all five areas.</a:t>
            </a:r>
          </a:p>
          <a:p>
            <a:endParaRPr lang="en-US" dirty="0" smtClean="0">
              <a:ea typeface="ＭＳ Ｐゴシック" charset="-128"/>
            </a:endParaRPr>
          </a:p>
          <a:p>
            <a:r>
              <a:rPr lang="en-US" dirty="0" smtClean="0">
                <a:ea typeface="ＭＳ Ｐゴシック" charset="-128"/>
              </a:rPr>
              <a:t>The five E’s are:</a:t>
            </a:r>
          </a:p>
          <a:p>
            <a:r>
              <a:rPr lang="en-US" dirty="0" smtClean="0"/>
              <a:t>1. Engineering: Physical infrastructure and hardware to support cycling</a:t>
            </a:r>
          </a:p>
          <a:p>
            <a:r>
              <a:rPr lang="en-US" dirty="0" smtClean="0"/>
              <a:t>2. Education: Programs that ensure the safety, comfort and convenience of cyclists and fellow road users</a:t>
            </a:r>
          </a:p>
          <a:p>
            <a:r>
              <a:rPr lang="en-US" dirty="0" smtClean="0"/>
              <a:t>3. Encouragement: Incentives, promotions and opportunities that inspire and enable people to ride</a:t>
            </a:r>
          </a:p>
          <a:p>
            <a:r>
              <a:rPr lang="en-US" dirty="0" smtClean="0"/>
              <a:t>4. Enforcement: Equitable laws and programs that ensure motorists and cyclists are held accountable</a:t>
            </a:r>
          </a:p>
          <a:p>
            <a:r>
              <a:rPr lang="en-US" dirty="0" smtClean="0"/>
              <a:t>5. Evaluation: Processes that demonstrate a commitment to measuring results and planning for the future</a:t>
            </a:r>
          </a:p>
        </p:txBody>
      </p:sp>
      <p:sp>
        <p:nvSpPr>
          <p:cNvPr id="4" name="Slide Number Placeholder 3"/>
          <p:cNvSpPr>
            <a:spLocks noGrp="1"/>
          </p:cNvSpPr>
          <p:nvPr>
            <p:ph type="sldNum" sz="quarter" idx="10"/>
          </p:nvPr>
        </p:nvSpPr>
        <p:spPr/>
        <p:txBody>
          <a:bodyPr/>
          <a:lstStyle/>
          <a:p>
            <a:fld id="{E6B6EB0B-C7D9-422A-9C68-A75FB1717324}"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21AC6-6C18-934F-A132-5E492EA3F7A4}" type="slidenum">
              <a:rPr lang="en-US" smtClean="0"/>
              <a:pPr/>
              <a:t>12</a:t>
            </a:fld>
            <a:endParaRPr lang="en-US" dirty="0"/>
          </a:p>
        </p:txBody>
      </p:sp>
    </p:spTree>
    <p:extLst>
      <p:ext uri="{BB962C8B-B14F-4D97-AF65-F5344CB8AC3E}">
        <p14:creationId xmlns:p14="http://schemas.microsoft.com/office/powerpoint/2010/main" val="3216315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9021AC6-6C18-934F-A132-5E492EA3F7A4}" type="slidenum">
              <a:rPr lang="en-US" smtClean="0"/>
              <a:pPr/>
              <a:t>13</a:t>
            </a:fld>
            <a:endParaRPr lang="en-US" dirty="0"/>
          </a:p>
        </p:txBody>
      </p:sp>
    </p:spTree>
    <p:extLst>
      <p:ext uri="{BB962C8B-B14F-4D97-AF65-F5344CB8AC3E}">
        <p14:creationId xmlns:p14="http://schemas.microsoft.com/office/powerpoint/2010/main" val="3216315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Davis has always been a great example of a bicycle-friendly college town especially in the seamless network and innovative facilities for all types of trips and riders</a:t>
            </a:r>
          </a:p>
        </p:txBody>
      </p:sp>
      <p:sp>
        <p:nvSpPr>
          <p:cNvPr id="4" name="Slide Number Placeholder 3"/>
          <p:cNvSpPr>
            <a:spLocks noGrp="1"/>
          </p:cNvSpPr>
          <p:nvPr>
            <p:ph type="sldNum" sz="quarter" idx="10"/>
          </p:nvPr>
        </p:nvSpPr>
        <p:spPr/>
        <p:txBody>
          <a:bodyPr/>
          <a:lstStyle/>
          <a:p>
            <a:fld id="{89021AC6-6C18-934F-A132-5E492EA3F7A4}" type="slidenum">
              <a:rPr lang="en-US" smtClean="0"/>
              <a:pPr/>
              <a:t>14</a:t>
            </a:fld>
            <a:endParaRPr lang="en-US" dirty="0"/>
          </a:p>
        </p:txBody>
      </p:sp>
    </p:spTree>
    <p:extLst>
      <p:ext uri="{BB962C8B-B14F-4D97-AF65-F5344CB8AC3E}">
        <p14:creationId xmlns:p14="http://schemas.microsoft.com/office/powerpoint/2010/main" val="3216315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21AC6-6C18-934F-A132-5E492EA3F7A4}" type="slidenum">
              <a:rPr lang="en-US" smtClean="0"/>
              <a:pPr/>
              <a:t>15</a:t>
            </a:fld>
            <a:endParaRPr lang="en-US" dirty="0"/>
          </a:p>
        </p:txBody>
      </p:sp>
    </p:spTree>
    <p:extLst>
      <p:ext uri="{BB962C8B-B14F-4D97-AF65-F5344CB8AC3E}">
        <p14:creationId xmlns:p14="http://schemas.microsoft.com/office/powerpoint/2010/main" val="3216315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9021AC6-6C18-934F-A132-5E492EA3F7A4}" type="slidenum">
              <a:rPr lang="en-US" smtClean="0"/>
              <a:pPr/>
              <a:t>19</a:t>
            </a:fld>
            <a:endParaRPr lang="en-US" dirty="0"/>
          </a:p>
        </p:txBody>
      </p:sp>
    </p:spTree>
    <p:extLst>
      <p:ext uri="{BB962C8B-B14F-4D97-AF65-F5344CB8AC3E}">
        <p14:creationId xmlns:p14="http://schemas.microsoft.com/office/powerpoint/2010/main" val="3216315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9021AC6-6C18-934F-A132-5E492EA3F7A4}" type="slidenum">
              <a:rPr lang="en-US" smtClean="0"/>
              <a:pPr/>
              <a:t>20</a:t>
            </a:fld>
            <a:endParaRPr lang="en-US" dirty="0"/>
          </a:p>
        </p:txBody>
      </p:sp>
    </p:spTree>
    <p:extLst>
      <p:ext uri="{BB962C8B-B14F-4D97-AF65-F5344CB8AC3E}">
        <p14:creationId xmlns:p14="http://schemas.microsoft.com/office/powerpoint/2010/main" val="3216315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9021AC6-6C18-934F-A132-5E492EA3F7A4}" type="slidenum">
              <a:rPr lang="en-US" smtClean="0"/>
              <a:pPr/>
              <a:t>21</a:t>
            </a:fld>
            <a:endParaRPr lang="en-US" dirty="0"/>
          </a:p>
        </p:txBody>
      </p:sp>
    </p:spTree>
    <p:extLst>
      <p:ext uri="{BB962C8B-B14F-4D97-AF65-F5344CB8AC3E}">
        <p14:creationId xmlns:p14="http://schemas.microsoft.com/office/powerpoint/2010/main" val="3216315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9021AC6-6C18-934F-A132-5E492EA3F7A4}" type="slidenum">
              <a:rPr lang="en-US" smtClean="0"/>
              <a:pPr/>
              <a:t>22</a:t>
            </a:fld>
            <a:endParaRPr lang="en-US" dirty="0"/>
          </a:p>
        </p:txBody>
      </p:sp>
    </p:spTree>
    <p:extLst>
      <p:ext uri="{BB962C8B-B14F-4D97-AF65-F5344CB8AC3E}">
        <p14:creationId xmlns:p14="http://schemas.microsoft.com/office/powerpoint/2010/main" val="3216315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80" indent="-228580"/>
            <a:r>
              <a:rPr lang="en-US" dirty="0" smtClean="0">
                <a:ea typeface="ＭＳ Ｐゴシック" charset="-128"/>
              </a:rPr>
              <a:t>The</a:t>
            </a:r>
            <a:r>
              <a:rPr lang="en-US" baseline="0" dirty="0" smtClean="0">
                <a:ea typeface="ＭＳ Ｐゴシック" charset="-128"/>
              </a:rPr>
              <a:t> League has received </a:t>
            </a:r>
            <a:r>
              <a:rPr lang="en-US" baseline="0" dirty="0" smtClean="0">
                <a:ea typeface="ＭＳ Ｐゴシック" charset="-128"/>
              </a:rPr>
              <a:t>129 </a:t>
            </a:r>
            <a:r>
              <a:rPr lang="en-US" baseline="0" dirty="0" smtClean="0">
                <a:ea typeface="ＭＳ Ｐゴシック" charset="-128"/>
              </a:rPr>
              <a:t>applications and designated over </a:t>
            </a:r>
            <a:r>
              <a:rPr lang="en-US" baseline="0" dirty="0" smtClean="0">
                <a:ea typeface="ＭＳ Ｐゴシック" charset="-128"/>
              </a:rPr>
              <a:t>75 </a:t>
            </a:r>
            <a:r>
              <a:rPr lang="en-US" baseline="0" dirty="0" smtClean="0">
                <a:ea typeface="ＭＳ Ｐゴシック" charset="-128"/>
              </a:rPr>
              <a:t>BFUs in </a:t>
            </a:r>
            <a:r>
              <a:rPr lang="en-US" baseline="0" dirty="0" smtClean="0">
                <a:ea typeface="ＭＳ Ｐゴシック" charset="-128"/>
              </a:rPr>
              <a:t>32 </a:t>
            </a:r>
            <a:r>
              <a:rPr lang="en-US" baseline="0" dirty="0" smtClean="0">
                <a:ea typeface="ＭＳ Ｐゴシック" charset="-128"/>
              </a:rPr>
              <a:t>states. </a:t>
            </a:r>
          </a:p>
          <a:p>
            <a:pPr marL="228580" indent="-228580"/>
            <a:r>
              <a:rPr lang="en-US" dirty="0" smtClean="0">
                <a:ea typeface="ＭＳ Ｐゴシック" charset="-128"/>
              </a:rPr>
              <a:t>After a college or university submits the application and sends any appropriate supporting literature, the application is reviewed </a:t>
            </a:r>
            <a:r>
              <a:rPr lang="en-US" dirty="0" smtClean="0">
                <a:ea typeface="ＭＳ Ｐゴシック" charset="-128"/>
              </a:rPr>
              <a:t>two ways</a:t>
            </a:r>
            <a:r>
              <a:rPr lang="en-US" dirty="0" smtClean="0">
                <a:ea typeface="ＭＳ Ｐゴシック" charset="-128"/>
              </a:rPr>
              <a:t>:</a:t>
            </a:r>
          </a:p>
          <a:p>
            <a:pPr marL="228580" indent="-228580">
              <a:buFontTx/>
              <a:buAutoNum type="alphaLcParenR"/>
            </a:pPr>
            <a:r>
              <a:rPr lang="en-US" dirty="0" smtClean="0">
                <a:ea typeface="ＭＳ Ｐゴシック" charset="-128"/>
              </a:rPr>
              <a:t>League staff review the applications internally</a:t>
            </a:r>
          </a:p>
          <a:p>
            <a:pPr marL="228580" indent="-228580">
              <a:buFontTx/>
              <a:buAutoNum type="alphaLcParenR"/>
            </a:pPr>
            <a:r>
              <a:rPr lang="en-US" dirty="0" smtClean="0">
                <a:ea typeface="ＭＳ Ｐゴシック" charset="-128"/>
              </a:rPr>
              <a:t>Local </a:t>
            </a:r>
            <a:r>
              <a:rPr lang="en-US" dirty="0" smtClean="0">
                <a:ea typeface="ＭＳ Ｐゴシック" charset="-128"/>
              </a:rPr>
              <a:t>cyclists – League members, staff, students, LCIs, shop owners,</a:t>
            </a:r>
            <a:r>
              <a:rPr lang="en-US" baseline="0" dirty="0" smtClean="0">
                <a:ea typeface="ＭＳ Ｐゴシック" charset="-128"/>
              </a:rPr>
              <a:t> advocacy group leaders,</a:t>
            </a:r>
            <a:r>
              <a:rPr lang="en-US" dirty="0" smtClean="0">
                <a:ea typeface="ＭＳ Ｐゴシック" charset="-128"/>
              </a:rPr>
              <a:t> club leaders etc., are asked to comment on the application and provide their perspective on the bicycle-friendliness of the </a:t>
            </a:r>
            <a:r>
              <a:rPr lang="en-US" dirty="0" smtClean="0">
                <a:ea typeface="ＭＳ Ｐゴシック" charset="-128"/>
              </a:rPr>
              <a:t>campus. </a:t>
            </a:r>
            <a:endParaRPr lang="en-US" dirty="0" smtClean="0">
              <a:ea typeface="ＭＳ Ｐゴシック" charset="-128"/>
            </a:endParaRPr>
          </a:p>
          <a:p>
            <a:pPr marL="228580" marR="0" indent="-22858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charset="-128"/>
              </a:rPr>
              <a:t>This last stage of the review is important to us, and local reviewers have definitely had an impact on many of the awards – or lack of awards. </a:t>
            </a:r>
            <a:r>
              <a:rPr lang="en-US" sz="1200" kern="1200" dirty="0" smtClean="0">
                <a:solidFill>
                  <a:schemeClr val="tx1"/>
                </a:solidFill>
                <a:effectLst/>
                <a:latin typeface="+mn-lt"/>
                <a:ea typeface="+mn-ea"/>
                <a:cs typeface="+mn-cs"/>
              </a:rPr>
              <a:t>All feedback received by local reviewers are incorporated (anonymously) into the final feedback report given to the college or university. </a:t>
            </a:r>
          </a:p>
          <a:p>
            <a:pPr marL="228580" indent="-228580"/>
            <a:endParaRPr lang="en-US" dirty="0" smtClean="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E6B6EB0B-C7D9-422A-9C68-A75FB1717324}"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League was founded</a:t>
            </a:r>
            <a:r>
              <a:rPr lang="en-US" baseline="0" dirty="0" smtClean="0"/>
              <a:t> in 1880 and had big wins early to get the first paved roads for bicyclists. Today, the League continues to make biking better. Its mission is to </a:t>
            </a:r>
            <a:r>
              <a:rPr lang="en-US" dirty="0" smtClean="0">
                <a:latin typeface="Arial" pitchFamily="34" charset="0"/>
                <a:cs typeface="Arial" pitchFamily="34" charset="0"/>
              </a:rPr>
              <a:t>promote bicycling for fun, fitness, and transportation through advocacy and education to build a bicycle-friendly America. </a:t>
            </a:r>
            <a:r>
              <a:rPr lang="en-US" sz="1200" kern="0" dirty="0" smtClean="0">
                <a:solidFill>
                  <a:schemeClr val="tx1"/>
                </a:solidFill>
                <a:latin typeface="Georgia" pitchFamily="18" charset="0"/>
                <a:ea typeface="+mn-ea"/>
                <a:cs typeface="+mn-cs"/>
                <a:sym typeface="Arial" charset="0"/>
              </a:rPr>
              <a:t>As leaders, our commitment is to listen and learn, define standards and share best practices to engage diverse communities and build a powerful, unified voice for change.</a:t>
            </a:r>
            <a:endParaRPr kumimoji="0" lang="en-US" sz="1200" b="0" i="0" u="none" strike="noStrike" kern="0" cap="none" spc="0" normalizeH="0" baseline="0" noProof="0" dirty="0" smtClean="0">
              <a:ln>
                <a:noFill/>
              </a:ln>
              <a:solidFill>
                <a:schemeClr val="tx1"/>
              </a:solidFill>
              <a:effectLst/>
              <a:uLnTx/>
              <a:uFillTx/>
              <a:latin typeface="Georgia" pitchFamily="18" charset="0"/>
              <a:ea typeface="+mn-ea"/>
              <a:cs typeface="+mn-cs"/>
              <a:sym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6B6EB0B-C7D9-422A-9C68-A75FB171732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 and over, </a:t>
            </a:r>
            <a:r>
              <a:rPr lang="en-US" baseline="0" dirty="0" smtClean="0"/>
              <a:t>we hear how useful the program is for coordination, benchmarking and giving the deserved recognition to all of the people – administration, students, faculty, staff and advocates– for building a great bicycle-friendly university.</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Every campus that applies—whether they receive the BFU designation or not—will receive a detailed feedback report for the League outlining the ways in which they can improve. </a:t>
            </a:r>
          </a:p>
          <a:p>
            <a:endParaRPr lang="en-US" dirty="0"/>
          </a:p>
        </p:txBody>
      </p:sp>
      <p:sp>
        <p:nvSpPr>
          <p:cNvPr id="4" name="Slide Number Placeholder 3"/>
          <p:cNvSpPr>
            <a:spLocks noGrp="1"/>
          </p:cNvSpPr>
          <p:nvPr>
            <p:ph type="sldNum" sz="quarter" idx="10"/>
          </p:nvPr>
        </p:nvSpPr>
        <p:spPr/>
        <p:txBody>
          <a:bodyPr/>
          <a:lstStyle/>
          <a:p>
            <a:fld id="{E6B6EB0B-C7D9-422A-9C68-A75FB1717324}"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first step in the process is usually visiting bikeleague.org/university and checking out what BFUs are doing, review the online resource library and application and use the quick BFU Scorecard to do a quick assessment of your campus.</a:t>
            </a:r>
          </a:p>
          <a:p>
            <a:endParaRPr lang="en-US" baseline="0" dirty="0" smtClean="0"/>
          </a:p>
          <a:p>
            <a:r>
              <a:rPr lang="en-US" baseline="0" dirty="0" smtClean="0"/>
              <a:t>Your local advocacy group and bike clubs should be brought into the discussion of applying and of course, working to build a stronger bicycle-friendly university.</a:t>
            </a:r>
            <a:endParaRPr lang="en-US" dirty="0"/>
          </a:p>
        </p:txBody>
      </p:sp>
      <p:sp>
        <p:nvSpPr>
          <p:cNvPr id="4" name="Slide Number Placeholder 3"/>
          <p:cNvSpPr>
            <a:spLocks noGrp="1"/>
          </p:cNvSpPr>
          <p:nvPr>
            <p:ph type="sldNum" sz="quarter" idx="10"/>
          </p:nvPr>
        </p:nvSpPr>
        <p:spPr/>
        <p:txBody>
          <a:bodyPr/>
          <a:lstStyle/>
          <a:p>
            <a:fld id="{E6B6EB0B-C7D9-422A-9C68-A75FB1717324}"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League’s online resources include best practices and success stories from colleges and universities</a:t>
            </a:r>
            <a:r>
              <a:rPr lang="en-US" baseline="0" dirty="0" smtClean="0"/>
              <a:t> of all shapes and sizes from every region of the country. The League’s Bicycle Friendly America program staff are available to answer your questions and help you through the process.</a:t>
            </a:r>
            <a:endParaRPr lang="en-US" dirty="0" smtClean="0"/>
          </a:p>
          <a:p>
            <a:endParaRPr lang="en-US" dirty="0"/>
          </a:p>
        </p:txBody>
      </p:sp>
      <p:sp>
        <p:nvSpPr>
          <p:cNvPr id="4" name="Slide Number Placeholder 3"/>
          <p:cNvSpPr>
            <a:spLocks noGrp="1"/>
          </p:cNvSpPr>
          <p:nvPr>
            <p:ph type="sldNum" sz="quarter" idx="10"/>
          </p:nvPr>
        </p:nvSpPr>
        <p:spPr/>
        <p:txBody>
          <a:bodyPr/>
          <a:lstStyle/>
          <a:p>
            <a:fld id="{E6B6EB0B-C7D9-422A-9C68-A75FB1717324}"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a:t>
            </a:r>
            <a:r>
              <a:rPr lang="en-US" i="1" dirty="0" smtClean="0"/>
              <a:t>  </a:t>
            </a:r>
          </a:p>
          <a:p>
            <a:endParaRPr lang="en-US" dirty="0" smtClean="0"/>
          </a:p>
          <a:p>
            <a:r>
              <a:rPr lang="en-US" i="1" dirty="0" smtClean="0"/>
              <a:t> [</a:t>
            </a:r>
            <a:r>
              <a:rPr lang="en-US" i="1" smtClean="0"/>
              <a:t>Take questions</a:t>
            </a:r>
            <a:r>
              <a:rPr lang="en-US" b="1" i="1" smtClean="0"/>
              <a:t>. </a:t>
            </a:r>
            <a:r>
              <a:rPr lang="en-US" i="1" dirty="0" smtClean="0"/>
              <a:t>For answers on more detailed questions ask them to consult the website or contact the League.] </a:t>
            </a:r>
            <a:endParaRPr lang="en-US" dirty="0" smtClean="0"/>
          </a:p>
          <a:p>
            <a:endParaRPr lang="en-US" dirty="0"/>
          </a:p>
        </p:txBody>
      </p:sp>
      <p:sp>
        <p:nvSpPr>
          <p:cNvPr id="4" name="Slide Number Placeholder 3"/>
          <p:cNvSpPr>
            <a:spLocks noGrp="1"/>
          </p:cNvSpPr>
          <p:nvPr>
            <p:ph type="sldNum" sz="quarter" idx="10"/>
          </p:nvPr>
        </p:nvSpPr>
        <p:spPr/>
        <p:txBody>
          <a:bodyPr/>
          <a:lstStyle/>
          <a:p>
            <a:fld id="{E6B6EB0B-C7D9-422A-9C68-A75FB1717324}"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B6EB0B-C7D9-422A-9C68-A75FB1717324}"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As host of the </a:t>
            </a:r>
            <a:r>
              <a:rPr lang="en-US" sz="1200" b="1" i="1" kern="1200" dirty="0" smtClean="0">
                <a:solidFill>
                  <a:schemeClr val="tx1"/>
                </a:solidFill>
                <a:latin typeface="+mn-lt"/>
                <a:ea typeface="+mn-ea"/>
                <a:cs typeface="+mn-cs"/>
              </a:rPr>
              <a:t>National Bike Summit</a:t>
            </a:r>
            <a:r>
              <a:rPr lang="en-US" sz="1200" kern="1200" dirty="0" smtClean="0">
                <a:solidFill>
                  <a:schemeClr val="tx1"/>
                </a:solidFill>
                <a:latin typeface="+mn-lt"/>
                <a:ea typeface="+mn-ea"/>
                <a:cs typeface="+mn-cs"/>
              </a:rPr>
              <a:t>, the League takes a leadership role in bringing the interests of people who ride bikes to Congress and the Federal government. We empower our state and local affiliates to advocate effectively on issues that affect cyclists.</a:t>
            </a:r>
          </a:p>
          <a:p>
            <a:r>
              <a:rPr lang="en-US" sz="1200" kern="1200" dirty="0" smtClean="0">
                <a:solidFill>
                  <a:schemeClr val="tx1"/>
                </a:solidFill>
                <a:latin typeface="+mn-lt"/>
                <a:ea typeface="+mn-ea"/>
                <a:cs typeface="+mn-cs"/>
              </a:rPr>
              <a:t>Our </a:t>
            </a:r>
            <a:r>
              <a:rPr lang="en-US" sz="1200" b="1" i="1" kern="1200" dirty="0" smtClean="0">
                <a:solidFill>
                  <a:schemeClr val="tx1"/>
                </a:solidFill>
                <a:latin typeface="+mn-lt"/>
                <a:ea typeface="+mn-ea"/>
                <a:cs typeface="+mn-cs"/>
              </a:rPr>
              <a:t>Advocacy Advance</a:t>
            </a:r>
            <a:r>
              <a:rPr lang="en-US" sz="1200" kern="1200" dirty="0" smtClean="0">
                <a:solidFill>
                  <a:schemeClr val="tx1"/>
                </a:solidFill>
                <a:latin typeface="+mn-lt"/>
                <a:ea typeface="+mn-ea"/>
                <a:cs typeface="+mn-cs"/>
              </a:rPr>
              <a:t> partnership with the Alliance for Biking &amp; Walking translates Federal programs into state and local campaigns to invest in better cycling infrastructure and education.</a:t>
            </a:r>
          </a:p>
          <a:p>
            <a:r>
              <a:rPr lang="en-US" sz="1200" kern="1200" dirty="0" smtClean="0">
                <a:solidFill>
                  <a:schemeClr val="tx1"/>
                </a:solidFill>
                <a:latin typeface="+mn-lt"/>
                <a:ea typeface="+mn-ea"/>
                <a:cs typeface="+mn-cs"/>
              </a:rPr>
              <a:t>The League’s </a:t>
            </a:r>
            <a:r>
              <a:rPr lang="en-US" sz="1200" b="1" i="1" kern="1200" dirty="0" smtClean="0">
                <a:solidFill>
                  <a:schemeClr val="tx1"/>
                </a:solidFill>
                <a:latin typeface="+mn-lt"/>
                <a:ea typeface="+mn-ea"/>
                <a:cs typeface="+mn-cs"/>
              </a:rPr>
              <a:t>Bicycle Friendly America</a:t>
            </a:r>
            <a:r>
              <a:rPr lang="en-US" sz="1200" kern="1200" dirty="0" smtClean="0">
                <a:solidFill>
                  <a:schemeClr val="tx1"/>
                </a:solidFill>
                <a:latin typeface="+mn-lt"/>
                <a:ea typeface="+mn-ea"/>
                <a:cs typeface="+mn-cs"/>
              </a:rPr>
              <a:t> program provides the blueprint and a host of technical resources and best practices for communities, businesses, universities and states seeking to encourage bicycle use and improve traffic safety.  </a:t>
            </a:r>
          </a:p>
          <a:p>
            <a:r>
              <a:rPr lang="en-US" sz="1200" kern="1200" dirty="0" smtClean="0">
                <a:solidFill>
                  <a:schemeClr val="tx1"/>
                </a:solidFill>
                <a:latin typeface="+mn-lt"/>
                <a:ea typeface="+mn-ea"/>
                <a:cs typeface="+mn-cs"/>
              </a:rPr>
              <a:t>Our </a:t>
            </a:r>
            <a:r>
              <a:rPr lang="en-US" sz="1200" b="1" i="1" kern="1200" dirty="0" smtClean="0">
                <a:solidFill>
                  <a:schemeClr val="tx1"/>
                </a:solidFill>
                <a:latin typeface="+mn-lt"/>
                <a:ea typeface="+mn-ea"/>
                <a:cs typeface="+mn-cs"/>
              </a:rPr>
              <a:t>Smart Cycling</a:t>
            </a:r>
            <a:r>
              <a:rPr lang="en-US" sz="1200" kern="1200" dirty="0" smtClean="0">
                <a:solidFill>
                  <a:schemeClr val="tx1"/>
                </a:solidFill>
                <a:latin typeface="+mn-lt"/>
                <a:ea typeface="+mn-ea"/>
                <a:cs typeface="+mn-cs"/>
              </a:rPr>
              <a:t> program is the only national certification program for bicycle safety instructors; the Traffic Skills 101 curriculum is the basis for virtually all state and local bicyclist education programs. </a:t>
            </a:r>
          </a:p>
          <a:p>
            <a:r>
              <a:rPr lang="en-US" sz="1200" b="1" i="1" kern="1200" dirty="0" smtClean="0">
                <a:solidFill>
                  <a:schemeClr val="tx1"/>
                </a:solidFill>
                <a:latin typeface="+mn-lt"/>
                <a:ea typeface="+mn-ea"/>
                <a:cs typeface="+mn-cs"/>
              </a:rPr>
              <a:t>National Bike Month</a:t>
            </a:r>
            <a:r>
              <a:rPr lang="en-US" sz="1200" kern="1200" dirty="0" smtClean="0">
                <a:solidFill>
                  <a:schemeClr val="tx1"/>
                </a:solidFill>
                <a:latin typeface="+mn-lt"/>
                <a:ea typeface="+mn-ea"/>
                <a:cs typeface="+mn-cs"/>
              </a:rPr>
              <a:t> (May) and </a:t>
            </a:r>
            <a:r>
              <a:rPr lang="en-US" sz="1200" b="1" i="1" kern="1200" dirty="0" smtClean="0">
                <a:solidFill>
                  <a:schemeClr val="tx1"/>
                </a:solidFill>
                <a:latin typeface="+mn-lt"/>
                <a:ea typeface="+mn-ea"/>
                <a:cs typeface="+mn-cs"/>
              </a:rPr>
              <a:t>Bike to Work Day</a:t>
            </a:r>
            <a:r>
              <a:rPr lang="en-US" sz="1200" kern="1200" dirty="0" smtClean="0">
                <a:solidFill>
                  <a:schemeClr val="tx1"/>
                </a:solidFill>
                <a:latin typeface="+mn-lt"/>
                <a:ea typeface="+mn-ea"/>
                <a:cs typeface="+mn-cs"/>
              </a:rPr>
              <a:t> are firmly established on the cycling calendar as anchor events to promote riding, something which the League’s more than 900 affiliated local recreational clubs and advocacy groups embrace enthusiastically. </a:t>
            </a:r>
          </a:p>
          <a:p>
            <a:r>
              <a:rPr lang="en-US" sz="1200" kern="1200" dirty="0" smtClean="0">
                <a:solidFill>
                  <a:schemeClr val="tx1"/>
                </a:solidFill>
                <a:latin typeface="+mn-lt"/>
                <a:ea typeface="+mn-ea"/>
                <a:cs typeface="+mn-cs"/>
              </a:rPr>
              <a:t>The </a:t>
            </a:r>
            <a:r>
              <a:rPr lang="en-US" sz="1200" b="1" i="1" kern="1200" dirty="0" smtClean="0">
                <a:solidFill>
                  <a:schemeClr val="tx1"/>
                </a:solidFill>
                <a:latin typeface="+mn-lt"/>
                <a:ea typeface="+mn-ea"/>
                <a:cs typeface="+mn-cs"/>
              </a:rPr>
              <a:t>National Bike Challenge</a:t>
            </a:r>
            <a:r>
              <a:rPr lang="en-US" sz="1200" kern="1200" dirty="0" smtClean="0">
                <a:solidFill>
                  <a:schemeClr val="tx1"/>
                </a:solidFill>
                <a:latin typeface="+mn-lt"/>
                <a:ea typeface="+mn-ea"/>
                <a:cs typeface="+mn-cs"/>
              </a:rPr>
              <a:t> inspires people to ride through friendly competition, rewards and community-building. </a:t>
            </a:r>
          </a:p>
          <a:p>
            <a:r>
              <a:rPr lang="en-US" sz="1200" kern="1200" dirty="0" smtClean="0">
                <a:solidFill>
                  <a:schemeClr val="tx1"/>
                </a:solidFill>
                <a:latin typeface="+mn-lt"/>
                <a:ea typeface="+mn-ea"/>
                <a:cs typeface="+mn-cs"/>
              </a:rPr>
              <a:t>The League’s newest program, </a:t>
            </a:r>
            <a:r>
              <a:rPr lang="en-US" sz="1200" b="1" i="1" kern="1200" dirty="0" smtClean="0">
                <a:solidFill>
                  <a:schemeClr val="tx1"/>
                </a:solidFill>
                <a:latin typeface="+mn-lt"/>
                <a:ea typeface="+mn-ea"/>
                <a:cs typeface="+mn-cs"/>
              </a:rPr>
              <a:t>Women Bike</a:t>
            </a:r>
            <a:r>
              <a:rPr lang="en-US" sz="1200" kern="1200" dirty="0" smtClean="0">
                <a:solidFill>
                  <a:schemeClr val="tx1"/>
                </a:solidFill>
                <a:latin typeface="+mn-lt"/>
                <a:ea typeface="+mn-ea"/>
                <a:cs typeface="+mn-cs"/>
              </a:rPr>
              <a:t>, is focused on increasing the participation of women in the cycling movement and bicycle industry, and ensuring that the people who ride bikes better reflect the population at large. Women Bike is part of a broader diversity initiative being led by the League’s newly-established </a:t>
            </a:r>
            <a:r>
              <a:rPr lang="en-US" sz="1200" b="1" i="1" kern="1200" dirty="0" smtClean="0">
                <a:solidFill>
                  <a:schemeClr val="tx1"/>
                </a:solidFill>
                <a:latin typeface="+mn-lt"/>
                <a:ea typeface="+mn-ea"/>
                <a:cs typeface="+mn-cs"/>
              </a:rPr>
              <a:t>Equity </a:t>
            </a:r>
            <a:r>
              <a:rPr lang="en-US" sz="1200" b="1" i="1" kern="1200" dirty="0" smtClean="0">
                <a:solidFill>
                  <a:schemeClr val="tx1"/>
                </a:solidFill>
                <a:latin typeface="+mn-lt"/>
                <a:ea typeface="+mn-ea"/>
                <a:cs typeface="+mn-cs"/>
              </a:rPr>
              <a:t>Initiative.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E199214-9F1D-4932-805B-572F1EF251BB}" type="slidenum">
              <a:rPr lang="en-US" smtClean="0"/>
              <a:pPr/>
              <a:t>3</a:t>
            </a:fld>
            <a:endParaRPr lang="en-US"/>
          </a:p>
        </p:txBody>
      </p:sp>
    </p:spTree>
    <p:extLst>
      <p:ext uri="{BB962C8B-B14F-4D97-AF65-F5344CB8AC3E}">
        <p14:creationId xmlns:p14="http://schemas.microsoft.com/office/powerpoint/2010/main" val="1614766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Bicycle Friendly America Program started in 2002 with the Bicycle Friendly Community program, which evaluates communities including cities, counties, townships, and metropolitan areas. </a:t>
            </a:r>
          </a:p>
          <a:p>
            <a:r>
              <a:rPr lang="en-US" sz="1200" kern="1200" dirty="0" smtClean="0">
                <a:solidFill>
                  <a:schemeClr val="tx1"/>
                </a:solidFill>
                <a:effectLst/>
                <a:latin typeface="+mn-lt"/>
                <a:ea typeface="+mn-ea"/>
                <a:cs typeface="+mn-cs"/>
              </a:rPr>
              <a:t> In 2008, the Bicycle Friendly Business (BFB) and Bicycle Friendly State (BFS) programs were added to the program, and in 2011 they introduced Bicycle Friendly University. </a:t>
            </a:r>
          </a:p>
          <a:p>
            <a:r>
              <a:rPr lang="en-US" sz="1200" kern="1200" dirty="0" smtClean="0">
                <a:solidFill>
                  <a:schemeClr val="tx1"/>
                </a:solidFill>
                <a:effectLst/>
                <a:latin typeface="+mn-lt"/>
                <a:ea typeface="+mn-ea"/>
                <a:cs typeface="+mn-cs"/>
              </a:rPr>
              <a:t>Today there are over 300 communities, over 700 businesses, and 75 universities that have received a Bicycle Friendly designation from the League. Each year the League evaluates and ranks all 50 states. </a:t>
            </a:r>
          </a:p>
          <a:p>
            <a:r>
              <a:rPr lang="en-US" sz="1200" kern="1200" dirty="0" smtClean="0">
                <a:solidFill>
                  <a:schemeClr val="tx1"/>
                </a:solidFill>
                <a:effectLst/>
                <a:latin typeface="+mn-lt"/>
                <a:ea typeface="+mn-ea"/>
                <a:cs typeface="+mn-cs"/>
              </a:rPr>
              <a:t>All of the Bicycle Friendly America programs include evaluation, recognition and feedback.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667468-103E-45E3-82F3-351198422779}" type="slidenum">
              <a:rPr lang="en-US" smtClean="0"/>
              <a:t>4</a:t>
            </a:fld>
            <a:endParaRPr lang="en-US"/>
          </a:p>
        </p:txBody>
      </p:sp>
    </p:spTree>
    <p:extLst>
      <p:ext uri="{BB962C8B-B14F-4D97-AF65-F5344CB8AC3E}">
        <p14:creationId xmlns:p14="http://schemas.microsoft.com/office/powerpoint/2010/main" val="2755966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Bicycle Friendly America program provides a roadmap to transform states, communities, businesses and universities. The free online applications, resource libraries and hands-on assistance from program staff offer guidance in building truly bicycle-friendly places.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B6EB0B-C7D9-422A-9C68-A75FB171732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ea typeface="ＭＳ Ｐゴシック" charset="-128"/>
              </a:rPr>
              <a:t>It is important to say</a:t>
            </a:r>
            <a:r>
              <a:rPr lang="en-US" baseline="0" dirty="0" smtClean="0">
                <a:ea typeface="ＭＳ Ｐゴシック" charset="-128"/>
              </a:rPr>
              <a:t> that all of this is not a special interest. Creating more opportunities for bicycling is a simple solution to many of the challenges we face as a nation – from improving personal and environmental health, to building vibrant and robust local economies. It makes a lot of sense to build bicycle-friendly campuses as well – from reducing the costs of parking, congestion, transportation and healthcare to improving sustainability and overall campus quality of life.</a:t>
            </a:r>
          </a:p>
          <a:p>
            <a:pPr eaLnBrk="1" hangingPunct="1"/>
            <a:endParaRPr lang="en-US" baseline="0" dirty="0" smtClean="0">
              <a:ea typeface="ＭＳ Ｐゴシック" charset="-128"/>
            </a:endParaRPr>
          </a:p>
          <a:p>
            <a:pPr eaLnBrk="1" hangingPunct="1"/>
            <a:r>
              <a:rPr lang="en-US" dirty="0" smtClean="0">
                <a:ea typeface="ＭＳ Ｐゴシック" charset="-128"/>
              </a:rPr>
              <a:t>Bicycle Friendly Universities are on the lists of the top colleges and universities to study.</a:t>
            </a:r>
            <a:r>
              <a:rPr lang="en-US" baseline="0" dirty="0" smtClean="0">
                <a:ea typeface="ＭＳ Ｐゴシック" charset="-128"/>
              </a:rPr>
              <a:t> These are the types of campuses students and staff are drawn to.</a:t>
            </a:r>
            <a:endParaRPr lang="en-US" dirty="0" smtClean="0">
              <a:ea typeface="ＭＳ Ｐゴシック" charset="-128"/>
            </a:endParaRPr>
          </a:p>
          <a:p>
            <a:pPr eaLnBrk="1" hangingPunct="1"/>
            <a:endParaRPr lang="en-US" dirty="0" smtClean="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E6B6EB0B-C7D9-422A-9C68-A75FB171732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Duke University has used the program as a tool to creating a more safe and accessible campus for bikes and is saving money at the same time! After receiving feedback with their first honorable mention, transportation staff went out and accessed every roadway in the campus and determined which would get bike lanes and shared lane markings. </a:t>
            </a:r>
          </a:p>
          <a:p>
            <a:endParaRPr lang="en-US" sz="1200" dirty="0" smtClean="0"/>
          </a:p>
          <a:p>
            <a:r>
              <a:rPr lang="en-US" sz="1200" dirty="0" smtClean="0"/>
              <a:t>“Being able to say to the university, ‘For less than the cost of one deck-parking space, we were able to make all of the roads on campus more bicycle friendly’ was huge.” - Brian Williams, Duke University (Bronze)</a:t>
            </a:r>
          </a:p>
          <a:p>
            <a:pPr eaLnBrk="1" hangingPunct="1"/>
            <a:endParaRPr lang="en-US" dirty="0" smtClean="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E6B6EB0B-C7D9-422A-9C68-A75FB171732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Stanford offered further incentive by raising parking prices 15 percent. Then, it invested $4 million in bicycle facilities, including turning a main road through campus into a bike and transit mall. This $4 million enticed 900 people out of their cars and onto bicycles, according to a case study in </a:t>
            </a:r>
            <a:r>
              <a:rPr lang="en-US" dirty="0" smtClean="0">
                <a:hlinkClick r:id="rId3"/>
              </a:rPr>
              <a:t>Transportation &amp; Sustainable Campus Communities</a:t>
            </a:r>
            <a:r>
              <a:rPr lang="en-US" dirty="0" smtClean="0"/>
              <a:t>, by Will </a:t>
            </a:r>
            <a:r>
              <a:rPr lang="en-US" dirty="0" err="1" smtClean="0"/>
              <a:t>Toor</a:t>
            </a:r>
            <a:r>
              <a:rPr lang="en-US" dirty="0" smtClean="0"/>
              <a:t> and Spenser </a:t>
            </a:r>
            <a:r>
              <a:rPr lang="en-US" dirty="0" err="1" smtClean="0"/>
              <a:t>Havlick</a:t>
            </a:r>
            <a:r>
              <a:rPr lang="en-US" dirty="0" smtClean="0"/>
              <a:t>. Building parking facilities to accommodate those 900 people would have cost $18 million.</a:t>
            </a:r>
            <a:endParaRPr lang="en-US" dirty="0"/>
          </a:p>
        </p:txBody>
      </p:sp>
      <p:sp>
        <p:nvSpPr>
          <p:cNvPr id="4" name="Slide Number Placeholder 3"/>
          <p:cNvSpPr>
            <a:spLocks noGrp="1"/>
          </p:cNvSpPr>
          <p:nvPr>
            <p:ph type="sldNum" sz="quarter" idx="10"/>
          </p:nvPr>
        </p:nvSpPr>
        <p:spPr/>
        <p:txBody>
          <a:bodyPr/>
          <a:lstStyle/>
          <a:p>
            <a:fld id="{89021AC6-6C18-934F-A132-5E492EA3F7A4}" type="slidenum">
              <a:rPr lang="en-US" smtClean="0"/>
              <a:pPr/>
              <a:t>8</a:t>
            </a:fld>
            <a:endParaRPr lang="en-US" dirty="0"/>
          </a:p>
        </p:txBody>
      </p:sp>
    </p:spTree>
    <p:extLst>
      <p:ext uri="{BB962C8B-B14F-4D97-AF65-F5344CB8AC3E}">
        <p14:creationId xmlns:p14="http://schemas.microsoft.com/office/powerpoint/2010/main" val="3216315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ea typeface="ＭＳ Ｐゴシック" pitchFamily="16" charset="-128"/>
              </a:rPr>
              <a:t>The League has run a BFU program since 2011</a:t>
            </a:r>
          </a:p>
          <a:p>
            <a:pPr eaLnBrk="1" hangingPunct="1"/>
            <a:endParaRPr lang="en-US" dirty="0" smtClean="0">
              <a:ea typeface="ＭＳ Ｐゴシック" pitchFamily="16" charset="-128"/>
            </a:endParaRPr>
          </a:p>
          <a:p>
            <a:pPr eaLnBrk="1" hangingPunct="1"/>
            <a:r>
              <a:rPr lang="en-US" dirty="0" smtClean="0">
                <a:ea typeface="ＭＳ Ｐゴシック" pitchFamily="16" charset="-128"/>
              </a:rPr>
              <a:t>It</a:t>
            </a:r>
            <a:r>
              <a:rPr lang="en-US" baseline="0" dirty="0" smtClean="0">
                <a:ea typeface="ＭＳ Ｐゴシック" pitchFamily="16" charset="-128"/>
              </a:rPr>
              <a:t> is based on a free online application that can be submitted for review </a:t>
            </a:r>
            <a:r>
              <a:rPr lang="en-US" baseline="0" dirty="0" smtClean="0">
                <a:ea typeface="ＭＳ Ｐゴシック" pitchFamily="16" charset="-128"/>
              </a:rPr>
              <a:t>once per year</a:t>
            </a:r>
            <a:r>
              <a:rPr lang="en-US" baseline="0" dirty="0" smtClean="0">
                <a:ea typeface="ＭＳ Ｐゴシック" pitchFamily="16" charset="-128"/>
              </a:rPr>
              <a:t>. </a:t>
            </a:r>
          </a:p>
          <a:p>
            <a:pPr eaLnBrk="1" hangingPunct="1"/>
            <a:endParaRPr lang="en-US" baseline="0" dirty="0" smtClean="0">
              <a:ea typeface="ＭＳ Ｐゴシック" pitchFamily="16" charset="-128"/>
            </a:endParaRPr>
          </a:p>
          <a:p>
            <a:pPr eaLnBrk="1" hangingPunct="1"/>
            <a:r>
              <a:rPr lang="en-US" baseline="0" dirty="0" smtClean="0">
                <a:ea typeface="ＭＳ Ｐゴシック" pitchFamily="16" charset="-128"/>
              </a:rPr>
              <a:t>The program has four award levels from Bronze through Platinum</a:t>
            </a:r>
          </a:p>
          <a:p>
            <a:pPr eaLnBrk="1" hangingPunct="1"/>
            <a:endParaRPr lang="en-US" baseline="0" dirty="0" smtClean="0">
              <a:ea typeface="ＭＳ Ｐゴシック" pitchFamily="16" charset="-128"/>
            </a:endParaRPr>
          </a:p>
          <a:p>
            <a:pPr eaLnBrk="1" hangingPunct="1"/>
            <a:r>
              <a:rPr lang="en-US" baseline="0" dirty="0" smtClean="0">
                <a:ea typeface="ＭＳ Ｐゴシック" pitchFamily="16" charset="-128"/>
              </a:rPr>
              <a:t>At its core the BFU program provides recognition and a roadmap for building strong campuses for cycling.</a:t>
            </a:r>
            <a:endParaRPr lang="en-US" dirty="0" smtClean="0">
              <a:ea typeface="ＭＳ Ｐゴシック" pitchFamily="16" charset="-128"/>
            </a:endParaRPr>
          </a:p>
          <a:p>
            <a:pPr eaLnBrk="1" hangingPunct="1"/>
            <a:endParaRPr lang="en-US" dirty="0" smtClean="0">
              <a:ea typeface="ＭＳ Ｐゴシック" pitchFamily="16" charset="-128"/>
            </a:endParaRPr>
          </a:p>
        </p:txBody>
      </p:sp>
      <p:sp>
        <p:nvSpPr>
          <p:cNvPr id="4" name="Slide Number Placeholder 3"/>
          <p:cNvSpPr>
            <a:spLocks noGrp="1"/>
          </p:cNvSpPr>
          <p:nvPr>
            <p:ph type="sldNum" sz="quarter" idx="10"/>
          </p:nvPr>
        </p:nvSpPr>
        <p:spPr/>
        <p:txBody>
          <a:bodyPr/>
          <a:lstStyle/>
          <a:p>
            <a:fld id="{E6B6EB0B-C7D9-422A-9C68-A75FB171732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Georgia"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1600200"/>
            <a:ext cx="210185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600200"/>
            <a:ext cx="615315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67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atin typeface="Arial Narrow"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buFont typeface="Georgia" pitchFamily="18" charset="0"/>
              <a:buChar char="»"/>
              <a:defRPr baseline="0">
                <a:latin typeface="Georgia" pitchFamily="18" charset="0"/>
              </a:defRPr>
            </a:lvl1pPr>
            <a:lvl2pPr>
              <a:defRPr baseline="0">
                <a:latin typeface="Georgia" pitchFamily="18" charset="0"/>
              </a:defRPr>
            </a:lvl2pPr>
            <a:lvl3pPr>
              <a:defRPr baseline="0">
                <a:latin typeface="Georgia" pitchFamily="18" charset="0"/>
              </a:defRPr>
            </a:lvl3pPr>
            <a:lvl4pPr>
              <a:defRPr baseline="0">
                <a:latin typeface="Georgia" pitchFamily="18" charset="0"/>
              </a:defRPr>
            </a:lvl4pPr>
            <a:lvl5pPr>
              <a:defRPr baseline="0">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66700"/>
            <a:ext cx="2152650" cy="631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266700"/>
            <a:ext cx="6305550" cy="631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 y="2667000"/>
            <a:ext cx="8229600" cy="3962400"/>
          </a:xfrm>
          <a:prstGeom prst="rect">
            <a:avLst/>
          </a:prstGeom>
        </p:spPr>
        <p:txBody>
          <a:bodyPr/>
          <a:lstStyle/>
          <a:p>
            <a:pPr lvl="0"/>
            <a:endParaRPr lang="en-US" noProof="0" dirty="0" smtClean="0">
              <a:sym typeface="Arial" charset="0"/>
            </a:endParaRPr>
          </a:p>
        </p:txBody>
      </p:sp>
      <p:sp>
        <p:nvSpPr>
          <p:cNvPr id="5" name="Title 4"/>
          <p:cNvSpPr>
            <a:spLocks noGrp="1"/>
          </p:cNvSpPr>
          <p:nvPr>
            <p:ph type="title"/>
          </p:nvPr>
        </p:nvSpPr>
        <p:spPr>
          <a:xfrm>
            <a:off x="457200" y="1752600"/>
            <a:ext cx="8305800" cy="838200"/>
          </a:xfrm>
          <a:prstGeom prst="rect">
            <a:avLst/>
          </a:prstGeom>
        </p:spPr>
        <p:txBody>
          <a:bodyPr vert="horz" anchor="t"/>
          <a:lstStyle>
            <a:lvl1pPr algn="l">
              <a:defRPr sz="4000" b="1" i="0" cap="all">
                <a:latin typeface="Arial Narrow"/>
                <a:cs typeface="Arial Narrow"/>
              </a:defRPr>
            </a:lvl1pPr>
          </a:lstStyle>
          <a:p>
            <a:r>
              <a:rPr lang="en-US" dirty="0" smtClean="0"/>
              <a:t>Click to edit Master title style</a:t>
            </a:r>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 y="2667000"/>
            <a:ext cx="8229600" cy="3962400"/>
          </a:xfrm>
          <a:prstGeom prst="rect">
            <a:avLst/>
          </a:prstGeom>
        </p:spPr>
        <p:txBody>
          <a:bodyPr/>
          <a:lstStyle/>
          <a:p>
            <a:pPr lvl="0"/>
            <a:endParaRPr lang="en-US" noProof="0" dirty="0" smtClean="0">
              <a:sym typeface="Arial" charset="0"/>
            </a:endParaRPr>
          </a:p>
        </p:txBody>
      </p:sp>
      <p:sp>
        <p:nvSpPr>
          <p:cNvPr id="5" name="Title 4"/>
          <p:cNvSpPr>
            <a:spLocks noGrp="1"/>
          </p:cNvSpPr>
          <p:nvPr>
            <p:ph type="title"/>
          </p:nvPr>
        </p:nvSpPr>
        <p:spPr>
          <a:xfrm>
            <a:off x="457200" y="1752600"/>
            <a:ext cx="8305800" cy="838200"/>
          </a:xfrm>
          <a:prstGeom prst="rect">
            <a:avLst/>
          </a:prstGeom>
        </p:spPr>
        <p:txBody>
          <a:bodyPr vert="horz" anchor="t"/>
          <a:lstStyle>
            <a:lvl1pPr algn="l">
              <a:defRPr sz="4000" b="1" i="0" cap="all">
                <a:latin typeface="Arial Narrow"/>
                <a:cs typeface="Arial Narrow"/>
              </a:defRPr>
            </a:lvl1pPr>
          </a:lstStyle>
          <a:p>
            <a:r>
              <a:rPr lang="en-US" dirty="0" smtClean="0"/>
              <a:t>Click to edit Master title style</a:t>
            </a:r>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 y="2667000"/>
            <a:ext cx="8229600" cy="3962400"/>
          </a:xfrm>
          <a:prstGeom prst="rect">
            <a:avLst/>
          </a:prstGeom>
        </p:spPr>
        <p:txBody>
          <a:bodyPr/>
          <a:lstStyle/>
          <a:p>
            <a:pPr lvl="0"/>
            <a:endParaRPr lang="en-US" noProof="0" dirty="0" smtClean="0">
              <a:sym typeface="Arial" charset="0"/>
            </a:endParaRPr>
          </a:p>
        </p:txBody>
      </p:sp>
      <p:sp>
        <p:nvSpPr>
          <p:cNvPr id="5" name="Title 4"/>
          <p:cNvSpPr>
            <a:spLocks noGrp="1"/>
          </p:cNvSpPr>
          <p:nvPr>
            <p:ph type="title"/>
          </p:nvPr>
        </p:nvSpPr>
        <p:spPr>
          <a:xfrm>
            <a:off x="457200" y="1752600"/>
            <a:ext cx="8305800" cy="838200"/>
          </a:xfrm>
          <a:prstGeom prst="rect">
            <a:avLst/>
          </a:prstGeom>
        </p:spPr>
        <p:txBody>
          <a:bodyPr vert="horz" anchor="t"/>
          <a:lstStyle>
            <a:lvl1pPr algn="l">
              <a:defRPr sz="4000" b="1" i="0" cap="all">
                <a:latin typeface="Arial Narrow"/>
                <a:cs typeface="Arial Narrow"/>
              </a:defRPr>
            </a:lvl1pPr>
          </a:lstStyle>
          <a:p>
            <a:r>
              <a:rPr lang="en-US" dirty="0" smtClean="0"/>
              <a:t>Click to edit Master title style</a:t>
            </a:r>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 y="2667000"/>
            <a:ext cx="8229600" cy="3962400"/>
          </a:xfrm>
          <a:prstGeom prst="rect">
            <a:avLst/>
          </a:prstGeom>
        </p:spPr>
        <p:txBody>
          <a:bodyPr/>
          <a:lstStyle/>
          <a:p>
            <a:pPr lvl="0"/>
            <a:endParaRPr lang="en-US" noProof="0" dirty="0" smtClean="0">
              <a:sym typeface="Arial" charset="0"/>
            </a:endParaRPr>
          </a:p>
        </p:txBody>
      </p:sp>
      <p:sp>
        <p:nvSpPr>
          <p:cNvPr id="5" name="Title 4"/>
          <p:cNvSpPr>
            <a:spLocks noGrp="1"/>
          </p:cNvSpPr>
          <p:nvPr>
            <p:ph type="title"/>
          </p:nvPr>
        </p:nvSpPr>
        <p:spPr>
          <a:xfrm>
            <a:off x="457200" y="1752600"/>
            <a:ext cx="8305800" cy="838200"/>
          </a:xfrm>
          <a:prstGeom prst="rect">
            <a:avLst/>
          </a:prstGeom>
        </p:spPr>
        <p:txBody>
          <a:bodyPr vert="horz" anchor="t"/>
          <a:lstStyle>
            <a:lvl1pPr algn="l">
              <a:defRPr sz="4000" b="1" i="0" cap="all">
                <a:latin typeface="Arial Narrow"/>
                <a:cs typeface="Arial Narrow"/>
              </a:defRPr>
            </a:lvl1pPr>
          </a:lstStyle>
          <a:p>
            <a:r>
              <a:rPr lang="en-US" dirty="0" smtClean="0"/>
              <a:t>Click to edit Master title style</a:t>
            </a:r>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 y="2667000"/>
            <a:ext cx="8229600" cy="3962400"/>
          </a:xfrm>
          <a:prstGeom prst="rect">
            <a:avLst/>
          </a:prstGeom>
        </p:spPr>
        <p:txBody>
          <a:bodyPr/>
          <a:lstStyle/>
          <a:p>
            <a:pPr lvl="0"/>
            <a:endParaRPr lang="en-US" noProof="0" dirty="0" smtClean="0">
              <a:sym typeface="Arial" charset="0"/>
            </a:endParaRPr>
          </a:p>
        </p:txBody>
      </p:sp>
      <p:sp>
        <p:nvSpPr>
          <p:cNvPr id="5" name="Title 4"/>
          <p:cNvSpPr>
            <a:spLocks noGrp="1"/>
          </p:cNvSpPr>
          <p:nvPr>
            <p:ph type="title"/>
          </p:nvPr>
        </p:nvSpPr>
        <p:spPr>
          <a:xfrm>
            <a:off x="457200" y="1752600"/>
            <a:ext cx="8305800" cy="838200"/>
          </a:xfrm>
          <a:prstGeom prst="rect">
            <a:avLst/>
          </a:prstGeom>
        </p:spPr>
        <p:txBody>
          <a:bodyPr vert="horz" anchor="t"/>
          <a:lstStyle>
            <a:lvl1pPr algn="l">
              <a:defRPr sz="4000" b="1" i="0" cap="all">
                <a:latin typeface="Arial Narrow"/>
                <a:cs typeface="Arial Narrow"/>
              </a:defRPr>
            </a:lvl1pPr>
          </a:lstStyle>
          <a:p>
            <a:r>
              <a:rPr lang="en-US" dirty="0" smtClean="0"/>
              <a:t>Click to edit Master title style</a:t>
            </a:r>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 y="2667000"/>
            <a:ext cx="8229600" cy="3962400"/>
          </a:xfrm>
          <a:prstGeom prst="rect">
            <a:avLst/>
          </a:prstGeom>
        </p:spPr>
        <p:txBody>
          <a:bodyPr/>
          <a:lstStyle/>
          <a:p>
            <a:pPr lvl="0"/>
            <a:endParaRPr lang="en-US" noProof="0" dirty="0" smtClean="0">
              <a:sym typeface="Arial" charset="0"/>
            </a:endParaRPr>
          </a:p>
        </p:txBody>
      </p:sp>
      <p:sp>
        <p:nvSpPr>
          <p:cNvPr id="5" name="Title 4"/>
          <p:cNvSpPr>
            <a:spLocks noGrp="1"/>
          </p:cNvSpPr>
          <p:nvPr>
            <p:ph type="title"/>
          </p:nvPr>
        </p:nvSpPr>
        <p:spPr>
          <a:xfrm>
            <a:off x="457200" y="1752600"/>
            <a:ext cx="8305800" cy="838200"/>
          </a:xfrm>
          <a:prstGeom prst="rect">
            <a:avLst/>
          </a:prstGeom>
        </p:spPr>
        <p:txBody>
          <a:bodyPr vert="horz" anchor="t"/>
          <a:lstStyle>
            <a:lvl1pPr algn="l">
              <a:defRPr sz="4000" b="1" i="0" cap="all">
                <a:latin typeface="Arial Narrow"/>
                <a:cs typeface="Arial Narrow"/>
              </a:defRPr>
            </a:lvl1pPr>
          </a:lstStyle>
          <a:p>
            <a:r>
              <a:rPr lang="en-US" dirty="0" smtClean="0"/>
              <a:t>Click to edit Master title style</a:t>
            </a:r>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 y="2667000"/>
            <a:ext cx="8229600" cy="3962400"/>
          </a:xfrm>
          <a:prstGeom prst="rect">
            <a:avLst/>
          </a:prstGeom>
        </p:spPr>
        <p:txBody>
          <a:bodyPr/>
          <a:lstStyle/>
          <a:p>
            <a:pPr lvl="0"/>
            <a:endParaRPr lang="en-US" noProof="0" dirty="0" smtClean="0">
              <a:sym typeface="Arial" charset="0"/>
            </a:endParaRPr>
          </a:p>
        </p:txBody>
      </p:sp>
      <p:sp>
        <p:nvSpPr>
          <p:cNvPr id="5" name="Title 4"/>
          <p:cNvSpPr>
            <a:spLocks noGrp="1"/>
          </p:cNvSpPr>
          <p:nvPr>
            <p:ph type="title"/>
          </p:nvPr>
        </p:nvSpPr>
        <p:spPr>
          <a:xfrm>
            <a:off x="457200" y="1752600"/>
            <a:ext cx="8305800" cy="838200"/>
          </a:xfrm>
          <a:prstGeom prst="rect">
            <a:avLst/>
          </a:prstGeom>
        </p:spPr>
        <p:txBody>
          <a:bodyPr vert="horz" anchor="t"/>
          <a:lstStyle>
            <a:lvl1pPr algn="l">
              <a:defRPr sz="4000" b="1" i="0" cap="all">
                <a:latin typeface="Arial Narrow"/>
                <a:cs typeface="Arial Narrow"/>
              </a:defRPr>
            </a:lvl1pPr>
          </a:lstStyle>
          <a:p>
            <a:r>
              <a:rPr lang="en-US" dirty="0" smtClean="0"/>
              <a:t>Click to edit Master title style</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baseline="0">
                <a:latin typeface="Georgia"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 y="2667000"/>
            <a:ext cx="8229600" cy="3962400"/>
          </a:xfrm>
          <a:prstGeom prst="rect">
            <a:avLst/>
          </a:prstGeom>
        </p:spPr>
        <p:txBody>
          <a:bodyPr/>
          <a:lstStyle/>
          <a:p>
            <a:pPr lvl="0"/>
            <a:endParaRPr lang="en-US" noProof="0" dirty="0" smtClean="0">
              <a:sym typeface="Arial" charset="0"/>
            </a:endParaRPr>
          </a:p>
        </p:txBody>
      </p:sp>
      <p:sp>
        <p:nvSpPr>
          <p:cNvPr id="5" name="Title 4"/>
          <p:cNvSpPr>
            <a:spLocks noGrp="1"/>
          </p:cNvSpPr>
          <p:nvPr>
            <p:ph type="title"/>
          </p:nvPr>
        </p:nvSpPr>
        <p:spPr>
          <a:xfrm>
            <a:off x="457200" y="1752600"/>
            <a:ext cx="8305800" cy="838200"/>
          </a:xfrm>
          <a:prstGeom prst="rect">
            <a:avLst/>
          </a:prstGeom>
        </p:spPr>
        <p:txBody>
          <a:bodyPr vert="horz" anchor="t"/>
          <a:lstStyle>
            <a:lvl1pPr algn="l">
              <a:defRPr sz="4000" b="1" i="0" cap="all">
                <a:latin typeface="Arial Narrow"/>
                <a:cs typeface="Arial Narrow"/>
              </a:defRPr>
            </a:lvl1pPr>
          </a:lstStyle>
          <a:p>
            <a:r>
              <a:rPr lang="en-US" dirty="0" smtClean="0"/>
              <a:t>Click to edit Master title style</a:t>
            </a:r>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 y="2667000"/>
            <a:ext cx="8229600" cy="3962400"/>
          </a:xfrm>
          <a:prstGeom prst="rect">
            <a:avLst/>
          </a:prstGeom>
        </p:spPr>
        <p:txBody>
          <a:bodyPr/>
          <a:lstStyle/>
          <a:p>
            <a:pPr lvl="0"/>
            <a:endParaRPr lang="en-US" noProof="0" dirty="0" smtClean="0">
              <a:sym typeface="Arial" charset="0"/>
            </a:endParaRPr>
          </a:p>
        </p:txBody>
      </p:sp>
      <p:sp>
        <p:nvSpPr>
          <p:cNvPr id="5" name="Title 4"/>
          <p:cNvSpPr>
            <a:spLocks noGrp="1"/>
          </p:cNvSpPr>
          <p:nvPr>
            <p:ph type="title"/>
          </p:nvPr>
        </p:nvSpPr>
        <p:spPr>
          <a:xfrm>
            <a:off x="457200" y="1752600"/>
            <a:ext cx="8305800" cy="838200"/>
          </a:xfrm>
          <a:prstGeom prst="rect">
            <a:avLst/>
          </a:prstGeom>
        </p:spPr>
        <p:txBody>
          <a:bodyPr vert="horz" anchor="t"/>
          <a:lstStyle>
            <a:lvl1pPr algn="l">
              <a:defRPr sz="4000" b="1" i="0" cap="a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7979533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baseline="0">
                <a:latin typeface="Georgia"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buFont typeface="Georgia" pitchFamily="18" charset="0"/>
              <a:buChar char="»"/>
              <a:defRPr sz="2800" baseline="0">
                <a:latin typeface="Georgia" pitchFamily="18" charset="0"/>
              </a:defRPr>
            </a:lvl1pPr>
            <a:lvl2pPr>
              <a:buFont typeface="Georgia" pitchFamily="18" charset="0"/>
              <a:buChar char="»"/>
              <a:defRPr sz="2400" baseline="0">
                <a:latin typeface="Georgia" pitchFamily="18" charset="0"/>
              </a:defRPr>
            </a:lvl2pPr>
            <a:lvl3pPr>
              <a:defRPr sz="2000" baseline="0">
                <a:latin typeface="Georgia" pitchFamily="18" charset="0"/>
              </a:defRPr>
            </a:lvl3pPr>
            <a:lvl4pPr>
              <a:defRPr sz="1800" baseline="0">
                <a:latin typeface="Georgia" pitchFamily="18" charset="0"/>
              </a:defRPr>
            </a:lvl4pPr>
            <a:lvl5pPr>
              <a:defRPr sz="1800" baseline="0">
                <a:latin typeface="Georgia"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buFont typeface="Georgia" pitchFamily="18" charset="0"/>
              <a:buChar char="»"/>
              <a:defRPr sz="2800" baseline="0">
                <a:latin typeface="Georgia" pitchFamily="18" charset="0"/>
              </a:defRPr>
            </a:lvl1pPr>
            <a:lvl2pPr>
              <a:defRPr sz="2400" baseline="0">
                <a:latin typeface="Georgia" pitchFamily="18" charset="0"/>
              </a:defRPr>
            </a:lvl2pPr>
            <a:lvl3pPr>
              <a:defRPr sz="2000" baseline="0">
                <a:latin typeface="Georgia" pitchFamily="18" charset="0"/>
              </a:defRPr>
            </a:lvl3pPr>
            <a:lvl4pPr>
              <a:defRPr sz="1800" baseline="0">
                <a:latin typeface="Georgia" pitchFamily="18" charset="0"/>
              </a:defRPr>
            </a:lvl4pPr>
            <a:lvl5pPr>
              <a:defRPr sz="1800" baseline="0">
                <a:latin typeface="Georgia"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1600200"/>
            <a:ext cx="2105025" cy="453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1600200"/>
            <a:ext cx="6162675" cy="4533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67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66700"/>
            <a:ext cx="2152650" cy="631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266700"/>
            <a:ext cx="6305550" cy="631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6700" y="1778000"/>
            <a:ext cx="20764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95550" y="1778000"/>
            <a:ext cx="20764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72150" y="266700"/>
            <a:ext cx="1835150" cy="631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266700"/>
            <a:ext cx="5353050" cy="631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1.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279400" y="3835400"/>
            <a:ext cx="8115300" cy="749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rtl="0" fontAlgn="base">
        <a:spcBef>
          <a:spcPct val="0"/>
        </a:spcBef>
        <a:spcAft>
          <a:spcPct val="0"/>
        </a:spcAft>
        <a:defRPr sz="4800" b="1" cap="all" baseline="0">
          <a:solidFill>
            <a:srgbClr val="FFFFFF"/>
          </a:solidFill>
          <a:latin typeface="Arial Narrow" pitchFamily="34" charset="0"/>
          <a:ea typeface="+mj-ea"/>
          <a:cs typeface="+mj-cs"/>
          <a:sym typeface="Arial" charset="0"/>
        </a:defRPr>
      </a:lvl1pPr>
      <a:lvl2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9pPr>
    </p:titleStyle>
    <p:bodyStyle>
      <a:lvl1pPr marL="342900" indent="-342900" algn="ctr" rtl="0" fontAlgn="base">
        <a:spcBef>
          <a:spcPct val="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742950" indent="-285750" algn="ctr" rtl="0" fontAlgn="base">
        <a:spcBef>
          <a:spcPct val="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43000" indent="-228600" algn="ctr" rtl="0" fontAlgn="base">
        <a:spcBef>
          <a:spcPct val="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600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20574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5146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718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4290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86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266700"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
        <p:nvSpPr>
          <p:cNvPr id="2050" name="Rectangle 2"/>
          <p:cNvSpPr>
            <a:spLocks noGrp="1" noChangeArrowheads="1"/>
          </p:cNvSpPr>
          <p:nvPr>
            <p:ph type="body" idx="1"/>
          </p:nvPr>
        </p:nvSpPr>
        <p:spPr bwMode="auto">
          <a:xfrm>
            <a:off x="266700" y="1778000"/>
            <a:ext cx="86106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33" r:id="rId12"/>
    <p:sldLayoutId id="2147483734" r:id="rId13"/>
    <p:sldLayoutId id="2147483735" r:id="rId14"/>
    <p:sldLayoutId id="2147483736" r:id="rId15"/>
    <p:sldLayoutId id="2147483741" r:id="rId16"/>
    <p:sldLayoutId id="2147483747" r:id="rId17"/>
    <p:sldLayoutId id="2147483748" r:id="rId18"/>
    <p:sldLayoutId id="2147483749" r:id="rId19"/>
    <p:sldLayoutId id="2147483750" r:id="rId20"/>
  </p:sldLayoutIdLst>
  <p:transition/>
  <p:txStyles>
    <p:titleStyle>
      <a:lvl1pPr algn="l" rtl="0" fontAlgn="base">
        <a:spcBef>
          <a:spcPct val="0"/>
        </a:spcBef>
        <a:spcAft>
          <a:spcPct val="0"/>
        </a:spcAft>
        <a:defRPr sz="4000" b="1" cap="all" baseline="0">
          <a:solidFill>
            <a:schemeClr val="tx1"/>
          </a:solidFill>
          <a:latin typeface="Arial Narrow" pitchFamily="34" charset="0"/>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marL="4699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1pPr>
      <a:lvl2pPr marL="8128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2pPr>
      <a:lvl3pPr marL="11557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3pPr>
      <a:lvl4pPr marL="15113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4pPr>
      <a:lvl5pPr marL="18542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5pPr>
      <a:lvl6pPr marL="23114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27686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32258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36830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266700" y="3975100"/>
            <a:ext cx="8115300" cy="2159000"/>
          </a:xfrm>
          <a:prstGeom prst="rect">
            <a:avLst/>
          </a:prstGeom>
          <a:noFill/>
          <a:ln w="12700">
            <a:noFill/>
            <a:miter lim="800000"/>
            <a:headEnd/>
            <a:tailEnd/>
          </a:ln>
          <a:effectLst/>
        </p:spPr>
        <p:txBody>
          <a:bodyPr vert="horz" wrap="square" lIns="38100" tIns="38100" rIns="38100" bIns="38100" numCol="1" anchor="t" anchorCtr="0" compatLnSpc="1">
            <a:prstTxWarp prst="textNoShape">
              <a:avLst/>
            </a:prstTxWarp>
          </a:bodyPr>
          <a:lstStyle/>
          <a:p>
            <a:pPr lvl="0"/>
            <a:r>
              <a:rPr lang="en-US" dirty="0">
                <a:sym typeface="Arial" charset="0"/>
              </a:rPr>
              <a:t>Click to edit Master title style</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l" rtl="0" fontAlgn="base">
        <a:spcBef>
          <a:spcPct val="0"/>
        </a:spcBef>
        <a:spcAft>
          <a:spcPct val="0"/>
        </a:spcAft>
        <a:defRPr sz="4500" b="1" cap="all" baseline="0">
          <a:solidFill>
            <a:srgbClr val="FFFFFF"/>
          </a:solidFill>
          <a:latin typeface="Arial Narrow" pitchFamily="34" charset="0"/>
          <a:ea typeface="+mj-ea"/>
          <a:cs typeface="+mj-cs"/>
          <a:sym typeface="Arial" charset="0"/>
        </a:defRPr>
      </a:lvl1pPr>
      <a:lvl2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9pPr>
    </p:titleStyle>
    <p:bodyStyle>
      <a:lvl1pPr marL="342900" indent="-342900" algn="ctr" rtl="0" fontAlgn="base">
        <a:spcBef>
          <a:spcPct val="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742950" indent="-285750" algn="ctr" rtl="0" fontAlgn="base">
        <a:spcBef>
          <a:spcPct val="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43000" indent="-228600" algn="ctr" rtl="0" fontAlgn="base">
        <a:spcBef>
          <a:spcPct val="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600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20574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5146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718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4290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86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l" rtl="0" fontAlgn="base">
        <a:spcBef>
          <a:spcPct val="0"/>
        </a:spcBef>
        <a:spcAft>
          <a:spcPct val="0"/>
        </a:spcAft>
        <a:defRPr sz="4800" b="1">
          <a:solidFill>
            <a:srgbClr val="FFFFFF"/>
          </a:solidFill>
          <a:latin typeface="+mj-lt"/>
          <a:ea typeface="+mj-ea"/>
          <a:cs typeface="+mj-cs"/>
          <a:sym typeface="Arial" charset="0"/>
        </a:defRPr>
      </a:lvl1pPr>
      <a:lvl2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9pPr>
    </p:titleStyle>
    <p:bodyStyle>
      <a:lvl1pPr marL="342900" indent="-342900" algn="ctr" rtl="0" fontAlgn="base">
        <a:spcBef>
          <a:spcPct val="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742950" indent="-285750" algn="ctr" rtl="0" fontAlgn="base">
        <a:spcBef>
          <a:spcPct val="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43000" indent="-228600" algn="ctr" rtl="0" fontAlgn="base">
        <a:spcBef>
          <a:spcPct val="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600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20574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5146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718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4290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86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266700"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
        <p:nvSpPr>
          <p:cNvPr id="5122" name="Rectangle 2"/>
          <p:cNvSpPr>
            <a:spLocks noGrp="1" noChangeArrowheads="1"/>
          </p:cNvSpPr>
          <p:nvPr>
            <p:ph type="body" idx="1"/>
          </p:nvPr>
        </p:nvSpPr>
        <p:spPr bwMode="auto">
          <a:xfrm>
            <a:off x="266700" y="1778000"/>
            <a:ext cx="86106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
        <p:nvSpPr>
          <p:cNvPr id="5123" name="Rectangle 3"/>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5124" name="Picture 4"/>
          <p:cNvPicPr>
            <a:picLocks noChangeAspect="1" noChangeArrowheads="1"/>
          </p:cNvPicPr>
          <p:nvPr/>
        </p:nvPicPr>
        <p:blipFill>
          <a:blip r:embed="rId13"/>
          <a:srcRect/>
          <a:stretch>
            <a:fillRect/>
          </a:stretch>
        </p:blipFill>
        <p:spPr bwMode="auto">
          <a:xfrm>
            <a:off x="7632700" y="215900"/>
            <a:ext cx="1296988" cy="13462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l" rtl="0" fontAlgn="base">
        <a:spcBef>
          <a:spcPct val="0"/>
        </a:spcBef>
        <a:spcAft>
          <a:spcPct val="0"/>
        </a:spcAft>
        <a:defRPr sz="4000" b="1" cap="all" baseline="0">
          <a:solidFill>
            <a:schemeClr val="tx1"/>
          </a:solidFill>
          <a:latin typeface="Arial Narrow" pitchFamily="34" charset="0"/>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1pPr>
      <a:lvl2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2pPr>
      <a:lvl3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3pPr>
      <a:lvl4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4pPr>
      <a:lvl5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5pPr>
      <a:lvl6pPr marL="457200" algn="l" rtl="0" fontAlgn="base">
        <a:spcBef>
          <a:spcPts val="400"/>
        </a:spcBef>
        <a:spcAft>
          <a:spcPct val="0"/>
        </a:spcAft>
        <a:defRPr sz="2800">
          <a:solidFill>
            <a:schemeClr val="tx1"/>
          </a:solidFill>
          <a:latin typeface="+mn-lt"/>
          <a:ea typeface="+mn-ea"/>
          <a:cs typeface="+mn-cs"/>
          <a:sym typeface="Arial" charset="0"/>
        </a:defRPr>
      </a:lvl6pPr>
      <a:lvl7pPr marL="914400" algn="l" rtl="0" fontAlgn="base">
        <a:spcBef>
          <a:spcPts val="400"/>
        </a:spcBef>
        <a:spcAft>
          <a:spcPct val="0"/>
        </a:spcAft>
        <a:defRPr sz="2800">
          <a:solidFill>
            <a:schemeClr val="tx1"/>
          </a:solidFill>
          <a:latin typeface="+mn-lt"/>
          <a:ea typeface="+mn-ea"/>
          <a:cs typeface="+mn-cs"/>
          <a:sym typeface="Arial" charset="0"/>
        </a:defRPr>
      </a:lvl7pPr>
      <a:lvl8pPr marL="1371600" algn="l" rtl="0" fontAlgn="base">
        <a:spcBef>
          <a:spcPts val="400"/>
        </a:spcBef>
        <a:spcAft>
          <a:spcPct val="0"/>
        </a:spcAft>
        <a:defRPr sz="2800">
          <a:solidFill>
            <a:schemeClr val="tx1"/>
          </a:solidFill>
          <a:latin typeface="+mn-lt"/>
          <a:ea typeface="+mn-ea"/>
          <a:cs typeface="+mn-cs"/>
          <a:sym typeface="Arial" charset="0"/>
        </a:defRPr>
      </a:lvl8pPr>
      <a:lvl9pPr marL="1828800" algn="l" rtl="0" fontAlgn="base">
        <a:spcBef>
          <a:spcPts val="400"/>
        </a:spcBef>
        <a:spcAft>
          <a:spcPct val="0"/>
        </a:spcAft>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266700"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
        <p:nvSpPr>
          <p:cNvPr id="6146" name="Rectangle 2"/>
          <p:cNvSpPr>
            <a:spLocks noGrp="1" noChangeArrowheads="1"/>
          </p:cNvSpPr>
          <p:nvPr>
            <p:ph type="body" idx="1"/>
          </p:nvPr>
        </p:nvSpPr>
        <p:spPr bwMode="auto">
          <a:xfrm>
            <a:off x="266700" y="1778000"/>
            <a:ext cx="43053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
        <p:nvSpPr>
          <p:cNvPr id="6147" name="Rectangle 3"/>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6148" name="Picture 4"/>
          <p:cNvPicPr>
            <a:picLocks noChangeAspect="1" noChangeArrowheads="1"/>
          </p:cNvPicPr>
          <p:nvPr/>
        </p:nvPicPr>
        <p:blipFill>
          <a:blip r:embed="rId13"/>
          <a:srcRect/>
          <a:stretch>
            <a:fillRect/>
          </a:stretch>
        </p:blipFill>
        <p:spPr bwMode="auto">
          <a:xfrm>
            <a:off x="7632700" y="215900"/>
            <a:ext cx="1296988" cy="13462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l" rtl="0" fontAlgn="base">
        <a:spcBef>
          <a:spcPct val="0"/>
        </a:spcBef>
        <a:spcAft>
          <a:spcPct val="0"/>
        </a:spcAft>
        <a:defRPr sz="4000" b="1" cap="all" baseline="0">
          <a:solidFill>
            <a:schemeClr val="tx1"/>
          </a:solidFill>
          <a:latin typeface="Arial Narrow" pitchFamily="34" charset="0"/>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algn="l" rtl="0" fontAlgn="base">
        <a:spcBef>
          <a:spcPts val="400"/>
        </a:spcBef>
        <a:spcAft>
          <a:spcPct val="0"/>
        </a:spcAft>
        <a:buFont typeface="Georgia" pitchFamily="18" charset="0"/>
        <a:buChar char="»"/>
        <a:defRPr sz="2800" baseline="0">
          <a:solidFill>
            <a:schemeClr val="tx1"/>
          </a:solidFill>
          <a:latin typeface="Georgia" pitchFamily="18" charset="0"/>
          <a:ea typeface="+mn-ea"/>
          <a:cs typeface="+mn-cs"/>
          <a:sym typeface="Arial" charset="0"/>
        </a:defRPr>
      </a:lvl1pPr>
      <a:lvl2pPr marL="279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2pPr>
      <a:lvl3pPr marL="406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3pPr>
      <a:lvl4pPr marL="533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4pPr>
      <a:lvl5pPr marL="660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5pPr>
      <a:lvl6pPr marL="11176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15748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20320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24892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1.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 Id="rId5" Type="http://schemas.openxmlformats.org/officeDocument/2006/relationships/hyperlink" Target="http://bikeleague.org/ridesmart" TargetMode="Externa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9.xml"/><Relationship Id="rId5" Type="http://schemas.openxmlformats.org/officeDocument/2006/relationships/image" Target="../media/image1.pn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0.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45.jpeg"/><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44.xml"/><Relationship Id="rId5" Type="http://schemas.openxmlformats.org/officeDocument/2006/relationships/image" Target="../media/image4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1.xml"/><Relationship Id="rId5" Type="http://schemas.openxmlformats.org/officeDocument/2006/relationships/image" Target="../media/image18.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p:cNvSpPr>
          <p:nvPr/>
        </p:nvSpPr>
        <p:spPr bwMode="auto">
          <a:xfrm>
            <a:off x="279400" y="4635500"/>
            <a:ext cx="6477000" cy="355600"/>
          </a:xfrm>
          <a:prstGeom prst="rect">
            <a:avLst/>
          </a:prstGeom>
          <a:noFill/>
          <a:ln w="12700">
            <a:noFill/>
            <a:miter lim="800000"/>
            <a:headEnd type="none" w="med" len="med"/>
            <a:tailEnd type="none" w="med" len="med"/>
          </a:ln>
        </p:spPr>
        <p:txBody>
          <a:bodyPr lIns="0" tIns="0" rIns="0" bIns="0" anchor="ctr">
            <a:prstTxWarp prst="textNoShape">
              <a:avLst/>
            </a:prstTxWarp>
          </a:bodyPr>
          <a:lstStyle/>
          <a:p>
            <a:pPr algn="l"/>
            <a:r>
              <a:rPr lang="en-US" sz="2500" dirty="0" smtClean="0">
                <a:solidFill>
                  <a:srgbClr val="FFFFFF"/>
                </a:solidFill>
                <a:latin typeface="Georgia" charset="0"/>
                <a:ea typeface="Georgia" charset="0"/>
                <a:cs typeface="Georgia" charset="0"/>
                <a:sym typeface="Georgia" charset="0"/>
              </a:rPr>
              <a:t>[Insert name, affiliation and date here]</a:t>
            </a:r>
            <a:endParaRPr lang="en-US" sz="2500" dirty="0">
              <a:solidFill>
                <a:srgbClr val="FFFFFF"/>
              </a:solidFill>
              <a:latin typeface="Georgia" charset="0"/>
              <a:ea typeface="Georgia" charset="0"/>
              <a:cs typeface="Georgia" charset="0"/>
              <a:sym typeface="Georgia" charset="0"/>
            </a:endParaRPr>
          </a:p>
        </p:txBody>
      </p:sp>
      <p:pic>
        <p:nvPicPr>
          <p:cNvPr id="819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3835400"/>
          </a:xfrm>
          <a:prstGeom prst="rect">
            <a:avLst/>
          </a:prstGeom>
          <a:noFill/>
          <a:ln w="9525">
            <a:noFill/>
            <a:miter lim="800000"/>
            <a:headEnd/>
            <a:tailEnd/>
          </a:ln>
        </p:spPr>
      </p:pic>
      <p:pic>
        <p:nvPicPr>
          <p:cNvPr id="8196" name="Picture 4"/>
          <p:cNvPicPr>
            <a:picLocks noChangeAspect="1" noChangeArrowheads="1"/>
          </p:cNvPicPr>
          <p:nvPr/>
        </p:nvPicPr>
        <p:blipFill>
          <a:blip r:embed="rId4"/>
          <a:srcRect/>
          <a:stretch>
            <a:fillRect/>
          </a:stretch>
        </p:blipFill>
        <p:spPr bwMode="auto">
          <a:xfrm>
            <a:off x="266700" y="-12700"/>
            <a:ext cx="2540000" cy="2905125"/>
          </a:xfrm>
          <a:prstGeom prst="rect">
            <a:avLst/>
          </a:prstGeom>
          <a:noFill/>
          <a:ln w="12700">
            <a:noFill/>
            <a:miter lim="800000"/>
            <a:headEnd/>
            <a:tailEnd/>
          </a:ln>
        </p:spPr>
      </p:pic>
      <p:sp>
        <p:nvSpPr>
          <p:cNvPr id="8198" name="Rectangle 6"/>
          <p:cNvSpPr>
            <a:spLocks noGrp="1" noChangeArrowheads="1"/>
          </p:cNvSpPr>
          <p:nvPr>
            <p:ph type="title"/>
          </p:nvPr>
        </p:nvSpPr>
        <p:spPr>
          <a:ln/>
        </p:spPr>
        <p:txBody>
          <a:bodyPr/>
          <a:lstStyle/>
          <a:p>
            <a:r>
              <a:rPr lang="en-US" sz="3200" dirty="0" smtClean="0"/>
              <a:t>Creating a bicycle friendly university</a:t>
            </a:r>
            <a:endParaRPr lang="en-US" sz="3200" dirty="0"/>
          </a:p>
        </p:txBody>
      </p:sp>
      <p:pic>
        <p:nvPicPr>
          <p:cNvPr id="8" name="Picture 7" descr="programs whi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96000"/>
            <a:ext cx="9144000" cy="770207"/>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2"/>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Who is eligible?</a:t>
            </a:r>
            <a:endParaRPr lang="en-US" dirty="0"/>
          </a:p>
        </p:txBody>
      </p:sp>
      <p:sp>
        <p:nvSpPr>
          <p:cNvPr id="2" name="Content Placeholder 1"/>
          <p:cNvSpPr>
            <a:spLocks noGrp="1"/>
          </p:cNvSpPr>
          <p:nvPr>
            <p:ph idx="1"/>
          </p:nvPr>
        </p:nvSpPr>
        <p:spPr>
          <a:xfrm>
            <a:off x="266700" y="2438400"/>
            <a:ext cx="8610600" cy="3505200"/>
          </a:xfrm>
        </p:spPr>
        <p:txBody>
          <a:bodyPr numCol="2"/>
          <a:lstStyle/>
          <a:p>
            <a:r>
              <a:rPr lang="en-US" dirty="0" smtClean="0">
                <a:latin typeface="Georgia" panose="02040502050405020303" pitchFamily="18" charset="0"/>
              </a:rPr>
              <a:t>Public University</a:t>
            </a:r>
          </a:p>
          <a:p>
            <a:r>
              <a:rPr lang="en-US" dirty="0" smtClean="0">
                <a:latin typeface="Georgia" panose="02040502050405020303" pitchFamily="18" charset="0"/>
              </a:rPr>
              <a:t>Private University</a:t>
            </a:r>
            <a:endParaRPr lang="en-US" dirty="0">
              <a:latin typeface="Georgia" panose="02040502050405020303" pitchFamily="18" charset="0"/>
            </a:endParaRPr>
          </a:p>
          <a:p>
            <a:r>
              <a:rPr lang="en-US" dirty="0" smtClean="0">
                <a:latin typeface="Georgia" panose="02040502050405020303" pitchFamily="18" charset="0"/>
              </a:rPr>
              <a:t>Liberal </a:t>
            </a:r>
            <a:r>
              <a:rPr lang="en-US" dirty="0">
                <a:latin typeface="Georgia" panose="02040502050405020303" pitchFamily="18" charset="0"/>
              </a:rPr>
              <a:t>Arts College</a:t>
            </a:r>
          </a:p>
          <a:p>
            <a:r>
              <a:rPr lang="en-US" dirty="0" smtClean="0">
                <a:latin typeface="Georgia" panose="02040502050405020303" pitchFamily="18" charset="0"/>
              </a:rPr>
              <a:t>Baccalaureate </a:t>
            </a:r>
            <a:r>
              <a:rPr lang="en-US" dirty="0">
                <a:latin typeface="Georgia" panose="02040502050405020303" pitchFamily="18" charset="0"/>
              </a:rPr>
              <a:t>College </a:t>
            </a:r>
          </a:p>
          <a:p>
            <a:r>
              <a:rPr lang="en-US" dirty="0" smtClean="0">
                <a:latin typeface="Georgia" panose="02040502050405020303" pitchFamily="18" charset="0"/>
              </a:rPr>
              <a:t>Technical </a:t>
            </a:r>
            <a:r>
              <a:rPr lang="en-US" dirty="0">
                <a:latin typeface="Georgia" panose="02040502050405020303" pitchFamily="18" charset="0"/>
              </a:rPr>
              <a:t>College </a:t>
            </a:r>
          </a:p>
          <a:p>
            <a:r>
              <a:rPr lang="en-US" dirty="0" smtClean="0">
                <a:latin typeface="Georgia" panose="02040502050405020303" pitchFamily="18" charset="0"/>
              </a:rPr>
              <a:t>Community </a:t>
            </a:r>
            <a:r>
              <a:rPr lang="en-US" dirty="0">
                <a:latin typeface="Georgia" panose="02040502050405020303" pitchFamily="18" charset="0"/>
              </a:rPr>
              <a:t>College</a:t>
            </a:r>
          </a:p>
          <a:p>
            <a:r>
              <a:rPr lang="en-US" dirty="0" smtClean="0">
                <a:latin typeface="Georgia" panose="02040502050405020303" pitchFamily="18" charset="0"/>
              </a:rPr>
              <a:t>Career </a:t>
            </a:r>
            <a:r>
              <a:rPr lang="en-US" dirty="0">
                <a:latin typeface="Georgia" panose="02040502050405020303" pitchFamily="18" charset="0"/>
              </a:rPr>
              <a:t>College </a:t>
            </a:r>
            <a:endParaRPr lang="en-US" dirty="0" smtClean="0">
              <a:latin typeface="Georgia" panose="02040502050405020303" pitchFamily="18" charset="0"/>
            </a:endParaRPr>
          </a:p>
          <a:p>
            <a:endParaRPr lang="en-US" dirty="0">
              <a:latin typeface="Georgia" panose="02040502050405020303" pitchFamily="18" charset="0"/>
            </a:endParaRPr>
          </a:p>
          <a:p>
            <a:endParaRPr lang="en-US" dirty="0" smtClean="0">
              <a:latin typeface="Georgia" panose="02040502050405020303" pitchFamily="18" charset="0"/>
            </a:endParaRPr>
          </a:p>
          <a:p>
            <a:r>
              <a:rPr lang="en-US" dirty="0" smtClean="0">
                <a:latin typeface="Georgia" panose="02040502050405020303" pitchFamily="18" charset="0"/>
              </a:rPr>
              <a:t>Urban</a:t>
            </a:r>
            <a:r>
              <a:rPr lang="en-US" dirty="0">
                <a:latin typeface="Georgia" panose="02040502050405020303" pitchFamily="18" charset="0"/>
              </a:rPr>
              <a:t> Campus</a:t>
            </a:r>
          </a:p>
          <a:p>
            <a:r>
              <a:rPr lang="en-US" dirty="0" smtClean="0">
                <a:latin typeface="Georgia" panose="02040502050405020303" pitchFamily="18" charset="0"/>
              </a:rPr>
              <a:t>Suburban </a:t>
            </a:r>
            <a:r>
              <a:rPr lang="en-US" dirty="0">
                <a:latin typeface="Georgia" panose="02040502050405020303" pitchFamily="18" charset="0"/>
              </a:rPr>
              <a:t>Campus</a:t>
            </a:r>
          </a:p>
          <a:p>
            <a:r>
              <a:rPr lang="en-US" dirty="0" smtClean="0">
                <a:latin typeface="Georgia" panose="02040502050405020303" pitchFamily="18" charset="0"/>
              </a:rPr>
              <a:t>Rural</a:t>
            </a:r>
            <a:r>
              <a:rPr lang="en-US" dirty="0">
                <a:latin typeface="Georgia" panose="02040502050405020303" pitchFamily="18" charset="0"/>
              </a:rPr>
              <a:t> Campus</a:t>
            </a:r>
          </a:p>
          <a:p>
            <a:r>
              <a:rPr lang="en-US" dirty="0">
                <a:latin typeface="Georgia" panose="02040502050405020303" pitchFamily="18" charset="0"/>
              </a:rPr>
              <a:t>Commuter </a:t>
            </a:r>
            <a:r>
              <a:rPr lang="en-US" dirty="0" smtClean="0">
                <a:latin typeface="Georgia" panose="02040502050405020303" pitchFamily="18" charset="0"/>
              </a:rPr>
              <a:t>Campus</a:t>
            </a:r>
          </a:p>
          <a:p>
            <a:r>
              <a:rPr lang="en-US" dirty="0" smtClean="0">
                <a:latin typeface="Georgia" panose="02040502050405020303" pitchFamily="18" charset="0"/>
              </a:rPr>
              <a:t>Satellite Campus</a:t>
            </a:r>
          </a:p>
          <a:p>
            <a:r>
              <a:rPr lang="en-US" dirty="0" smtClean="0">
                <a:latin typeface="Georgia" panose="02040502050405020303" pitchFamily="18" charset="0"/>
              </a:rPr>
              <a:t>Etc.</a:t>
            </a:r>
          </a:p>
          <a:p>
            <a:endParaRPr lang="en-US" dirty="0">
              <a:latin typeface="Georgia" panose="02040502050405020303" pitchFamily="18" charset="0"/>
            </a:endParaRPr>
          </a:p>
          <a:p>
            <a:endParaRPr lang="en-US" dirty="0">
              <a:latin typeface="Georgia" panose="02040502050405020303" pitchFamily="18" charset="0"/>
            </a:endParaRPr>
          </a:p>
        </p:txBody>
      </p:sp>
      <p:sp>
        <p:nvSpPr>
          <p:cNvPr id="6" name="Content Placeholder 1"/>
          <p:cNvSpPr txBox="1">
            <a:spLocks/>
          </p:cNvSpPr>
          <p:nvPr/>
        </p:nvSpPr>
        <p:spPr bwMode="auto">
          <a:xfrm>
            <a:off x="228600" y="1714500"/>
            <a:ext cx="8869339" cy="48387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marL="4699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1pPr>
            <a:lvl2pPr marL="8128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557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3pPr>
            <a:lvl4pPr marL="15113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4pPr>
            <a:lvl5pPr marL="18542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5pPr>
            <a:lvl6pPr marL="23114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27686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32258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36830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a:lstStyle>
          <a:p>
            <a:pPr marL="215900" indent="0">
              <a:buFont typeface="Arial" charset="0"/>
              <a:buNone/>
            </a:pPr>
            <a:r>
              <a:rPr lang="en-US" kern="0" dirty="0" smtClean="0">
                <a:latin typeface="Georgia" panose="02040502050405020303" pitchFamily="18" charset="0"/>
              </a:rPr>
              <a:t>All Higher Ed Institutions with a physical presence:</a:t>
            </a:r>
          </a:p>
          <a:p>
            <a:pPr marL="215900" indent="0">
              <a:buNone/>
            </a:pPr>
            <a:endParaRPr lang="en-US" dirty="0" smtClean="0">
              <a:latin typeface="Georgia" panose="02040502050405020303" pitchFamily="18" charset="0"/>
            </a:endParaRPr>
          </a:p>
          <a:p>
            <a:pPr marL="215900" indent="0">
              <a:buNone/>
            </a:pPr>
            <a:endParaRPr lang="en-US" dirty="0">
              <a:latin typeface="Georgia" panose="02040502050405020303" pitchFamily="18" charset="0"/>
            </a:endParaRPr>
          </a:p>
          <a:p>
            <a:pPr marL="215900" indent="0">
              <a:buNone/>
            </a:pPr>
            <a:endParaRPr lang="en-US" dirty="0" smtClean="0">
              <a:latin typeface="Georgia" panose="02040502050405020303" pitchFamily="18" charset="0"/>
            </a:endParaRPr>
          </a:p>
          <a:p>
            <a:pPr marL="215900" indent="0">
              <a:buNone/>
            </a:pPr>
            <a:endParaRPr lang="en-US" dirty="0">
              <a:latin typeface="Georgia" panose="02040502050405020303" pitchFamily="18" charset="0"/>
            </a:endParaRPr>
          </a:p>
          <a:p>
            <a:pPr marL="215900" indent="0">
              <a:buNone/>
            </a:pPr>
            <a:endParaRPr lang="en-US" dirty="0" smtClean="0">
              <a:latin typeface="Georgia" panose="02040502050405020303" pitchFamily="18" charset="0"/>
            </a:endParaRPr>
          </a:p>
          <a:p>
            <a:pPr marL="215900" indent="0">
              <a:buNone/>
            </a:pPr>
            <a:endParaRPr lang="en-US" dirty="0">
              <a:latin typeface="Georgia" panose="02040502050405020303" pitchFamily="18" charset="0"/>
            </a:endParaRPr>
          </a:p>
          <a:p>
            <a:pPr marL="215900" indent="0">
              <a:buNone/>
            </a:pPr>
            <a:endParaRPr lang="en-US" dirty="0" smtClean="0">
              <a:latin typeface="Georgia" panose="02040502050405020303" pitchFamily="18" charset="0"/>
            </a:endParaRPr>
          </a:p>
          <a:p>
            <a:pPr marL="215900" indent="0">
              <a:buNone/>
            </a:pPr>
            <a:endParaRPr lang="en-US" dirty="0">
              <a:latin typeface="Georgia" panose="02040502050405020303" pitchFamily="18" charset="0"/>
            </a:endParaRPr>
          </a:p>
          <a:p>
            <a:pPr marL="215900" indent="0">
              <a:buNone/>
            </a:pPr>
            <a:r>
              <a:rPr lang="en-US" dirty="0" smtClean="0">
                <a:latin typeface="Georgia" panose="02040502050405020303" pitchFamily="18" charset="0"/>
              </a:rPr>
              <a:t>		…one </a:t>
            </a:r>
            <a:r>
              <a:rPr lang="en-US" dirty="0">
                <a:latin typeface="Georgia" panose="02040502050405020303" pitchFamily="18" charset="0"/>
              </a:rPr>
              <a:t>application per </a:t>
            </a:r>
            <a:r>
              <a:rPr lang="en-US" dirty="0" smtClean="0">
                <a:latin typeface="Georgia" panose="02040502050405020303" pitchFamily="18" charset="0"/>
              </a:rPr>
              <a:t>campus</a:t>
            </a:r>
            <a:endParaRPr lang="en-US" dirty="0">
              <a:latin typeface="Georgia" panose="02040502050405020303" pitchFamily="18" charset="0"/>
            </a:endParaRPr>
          </a:p>
          <a:p>
            <a:pPr marL="215900" indent="0">
              <a:buFont typeface="Arial" charset="0"/>
              <a:buNone/>
            </a:pPr>
            <a:endParaRPr lang="en-US" kern="0" dirty="0" smtClean="0">
              <a:latin typeface="Georgia" panose="02040502050405020303" pitchFamily="18" charset="0"/>
            </a:endParaRPr>
          </a:p>
          <a:p>
            <a:endParaRPr lang="en-US" kern="0" dirty="0">
              <a:latin typeface="Georgia" panose="02040502050405020303" pitchFamily="18" charset="0"/>
            </a:endParaRPr>
          </a:p>
        </p:txBody>
      </p:sp>
    </p:spTree>
    <p:extLst>
      <p:ext uri="{BB962C8B-B14F-4D97-AF65-F5344CB8AC3E}">
        <p14:creationId xmlns:p14="http://schemas.microsoft.com/office/powerpoint/2010/main" val="326106961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xfrm>
            <a:off x="304800" y="0"/>
            <a:ext cx="7340600" cy="1384300"/>
          </a:xfrm>
          <a:ln/>
        </p:spPr>
        <p:txBody>
          <a:bodyPr/>
          <a:lstStyle/>
          <a:p>
            <a:r>
              <a:rPr lang="en-US" dirty="0" smtClean="0"/>
              <a:t>Application criteria</a:t>
            </a:r>
            <a:endParaRPr lang="en-US" dirty="0"/>
          </a:p>
        </p:txBody>
      </p:sp>
      <p:sp>
        <p:nvSpPr>
          <p:cNvPr id="9220" name="Rectangle 4"/>
          <p:cNvSpPr>
            <a:spLocks noGrp="1" noChangeArrowheads="1"/>
          </p:cNvSpPr>
          <p:nvPr>
            <p:ph type="body" idx="1"/>
          </p:nvPr>
        </p:nvSpPr>
        <p:spPr>
          <a:xfrm>
            <a:off x="266700" y="1778000"/>
            <a:ext cx="4914900" cy="4800600"/>
          </a:xfrm>
          <a:ln/>
        </p:spPr>
        <p:txBody>
          <a:bodyPr/>
          <a:lstStyle/>
          <a:p>
            <a:pPr>
              <a:buClrTx/>
            </a:pPr>
            <a:r>
              <a:rPr lang="en-US" dirty="0" smtClean="0"/>
              <a:t>Engineering</a:t>
            </a:r>
          </a:p>
          <a:p>
            <a:pPr>
              <a:buClrTx/>
            </a:pPr>
            <a:r>
              <a:rPr lang="en-US" dirty="0" smtClean="0"/>
              <a:t>Education</a:t>
            </a:r>
          </a:p>
          <a:p>
            <a:pPr>
              <a:buClrTx/>
            </a:pPr>
            <a:r>
              <a:rPr lang="en-US" dirty="0" smtClean="0"/>
              <a:t>Encouragement</a:t>
            </a:r>
          </a:p>
          <a:p>
            <a:pPr>
              <a:buClrTx/>
            </a:pPr>
            <a:r>
              <a:rPr lang="en-US" dirty="0" smtClean="0"/>
              <a:t>Enforcement</a:t>
            </a:r>
          </a:p>
          <a:p>
            <a:pPr>
              <a:buClrTx/>
            </a:pPr>
            <a:r>
              <a:rPr lang="en-US" dirty="0" smtClean="0"/>
              <a:t>Evaluation &amp; Planning</a:t>
            </a:r>
          </a:p>
          <a:p>
            <a:pPr>
              <a:buClrTx/>
            </a:pPr>
            <a:endParaRPr lang="en-US" dirty="0" smtClean="0"/>
          </a:p>
          <a:p>
            <a:pPr algn="ctr">
              <a:buClrTx/>
              <a:buNone/>
            </a:pPr>
            <a:r>
              <a:rPr lang="en-US" dirty="0" smtClean="0"/>
              <a:t>Online application</a:t>
            </a:r>
          </a:p>
          <a:p>
            <a:pPr algn="ctr">
              <a:buClrTx/>
              <a:buNone/>
            </a:pPr>
            <a:r>
              <a:rPr lang="en-US" dirty="0" smtClean="0"/>
              <a:t>bikeleague.org/university</a:t>
            </a:r>
          </a:p>
          <a:p>
            <a:pPr>
              <a:buClrTx/>
              <a:buNone/>
            </a:pPr>
            <a:endParaRPr lang="en-US" dirty="0" smtClean="0"/>
          </a:p>
        </p:txBody>
      </p:sp>
      <p:pic>
        <p:nvPicPr>
          <p:cNvPr id="6" name="Picture 2" descr="S:\Photos &amp; Graphics\Photo database\BFU images\Georgia Tech\photo2_georgia_tech_spring201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86400" y="1676400"/>
            <a:ext cx="3200400" cy="4810313"/>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7315200" cy="1066800"/>
          </a:xfrm>
        </p:spPr>
        <p:txBody>
          <a:bodyPr/>
          <a:lstStyle/>
          <a:p>
            <a:r>
              <a:rPr lang="en-US" dirty="0" smtClean="0"/>
              <a:t>Engineering</a:t>
            </a:r>
            <a:r>
              <a:rPr lang="en-US" sz="1800" dirty="0" smtClean="0"/>
              <a:t/>
            </a:r>
            <a:br>
              <a:rPr lang="en-US" sz="1800" dirty="0" smtClean="0"/>
            </a:br>
            <a:r>
              <a:rPr lang="en-US" sz="1800" dirty="0" smtClean="0"/>
              <a:t> </a:t>
            </a:r>
            <a:endParaRPr lang="en-US" sz="1800" dirty="0"/>
          </a:p>
        </p:txBody>
      </p:sp>
      <p:sp>
        <p:nvSpPr>
          <p:cNvPr id="5" name="Rectangle 4"/>
          <p:cNvSpPr/>
          <p:nvPr/>
        </p:nvSpPr>
        <p:spPr>
          <a:xfrm>
            <a:off x="2286000" y="2090172"/>
            <a:ext cx="4572000" cy="2246769"/>
          </a:xfrm>
          <a:prstGeom prst="rect">
            <a:avLst/>
          </a:prstGeom>
        </p:spPr>
        <p:txBody>
          <a:bodyPr>
            <a:spAutoFit/>
          </a:bodyPr>
          <a:lstStyle/>
          <a:p>
            <a:pPr eaLnBrk="1" hangingPunct="1"/>
            <a:r>
              <a:rPr lang="en-US" dirty="0" smtClean="0">
                <a:solidFill>
                  <a:schemeClr val="bg1"/>
                </a:solidFill>
                <a:latin typeface="Tahoma" charset="0"/>
                <a:cs typeface="Arial Unicode MS" charset="0"/>
              </a:rPr>
              <a:t>promotes </a:t>
            </a:r>
            <a:r>
              <a:rPr lang="en-US" dirty="0">
                <a:solidFill>
                  <a:schemeClr val="bg1"/>
                </a:solidFill>
                <a:latin typeface="Tahoma" charset="0"/>
                <a:cs typeface="Arial Unicode MS" charset="0"/>
              </a:rPr>
              <a:t>bicycling for fun, fitness and transportation, and work through advocacy and education for a bicycle-friendly America.</a:t>
            </a:r>
            <a:endParaRPr lang="en-US" dirty="0"/>
          </a:p>
        </p:txBody>
      </p:sp>
      <p:sp>
        <p:nvSpPr>
          <p:cNvPr id="6" name="Content Placeholder 3"/>
          <p:cNvSpPr txBox="1">
            <a:spLocks/>
          </p:cNvSpPr>
          <p:nvPr/>
        </p:nvSpPr>
        <p:spPr>
          <a:xfrm>
            <a:off x="228600" y="1371600"/>
            <a:ext cx="3962400" cy="4114800"/>
          </a:xfrm>
          <a:prstGeom prst="rect">
            <a:avLst/>
          </a:prstGeom>
        </p:spPr>
        <p:txBody>
          <a:bodyPr/>
          <a:lstStyle>
            <a:lvl1pPr marL="4699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1pPr>
            <a:lvl2pPr marL="8128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2pPr>
            <a:lvl3pPr marL="11557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3pPr>
            <a:lvl4pPr marL="15113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4pPr>
            <a:lvl5pPr marL="18542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5pPr>
            <a:lvl6pPr marL="23114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6pPr>
            <a:lvl7pPr marL="27686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7pPr>
            <a:lvl8pPr marL="32258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8pPr>
            <a:lvl9pPr marL="36830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9pPr>
          </a:lstStyle>
          <a:p>
            <a:pPr lvl="0" eaLnBrk="1" hangingPunct="1">
              <a:spcBef>
                <a:spcPts val="400"/>
              </a:spcBef>
              <a:buFont typeface="Arial" pitchFamily="34" charset="0"/>
              <a:buChar char="»"/>
            </a:pPr>
            <a:r>
              <a:rPr lang="en-US" kern="0" dirty="0" smtClean="0">
                <a:solidFill>
                  <a:srgbClr val="000000"/>
                </a:solidFill>
                <a:latin typeface="Georgia" pitchFamily="18" charset="0"/>
              </a:rPr>
              <a:t>Bike parking</a:t>
            </a:r>
          </a:p>
          <a:p>
            <a:pPr lvl="0" eaLnBrk="1" hangingPunct="1">
              <a:spcBef>
                <a:spcPts val="400"/>
              </a:spcBef>
              <a:buNone/>
            </a:pPr>
            <a:r>
              <a:rPr lang="en-US" kern="0" dirty="0" smtClean="0">
                <a:solidFill>
                  <a:srgbClr val="000000"/>
                </a:solidFill>
                <a:latin typeface="Georgia" pitchFamily="18" charset="0"/>
              </a:rPr>
              <a:t>- </a:t>
            </a:r>
            <a:r>
              <a:rPr lang="en-US" kern="0" dirty="0" smtClean="0">
                <a:solidFill>
                  <a:srgbClr val="000000"/>
                </a:solidFill>
                <a:latin typeface="Georgia" pitchFamily="18" charset="0"/>
              </a:rPr>
              <a:t>covered, secure</a:t>
            </a:r>
          </a:p>
          <a:p>
            <a:pPr lvl="0" eaLnBrk="1" hangingPunct="1">
              <a:spcBef>
                <a:spcPts val="400"/>
              </a:spcBef>
              <a:buNone/>
            </a:pPr>
            <a:r>
              <a:rPr lang="en-US" kern="0" dirty="0" smtClean="0">
                <a:solidFill>
                  <a:srgbClr val="000000"/>
                </a:solidFill>
                <a:latin typeface="Georgia" pitchFamily="18" charset="0"/>
              </a:rPr>
              <a:t>- </a:t>
            </a:r>
            <a:r>
              <a:rPr lang="en-US" kern="0" dirty="0" smtClean="0">
                <a:solidFill>
                  <a:srgbClr val="000000"/>
                </a:solidFill>
                <a:latin typeface="Georgia" pitchFamily="18" charset="0"/>
              </a:rPr>
              <a:t>bike lockers</a:t>
            </a:r>
          </a:p>
          <a:p>
            <a:pPr lvl="0" eaLnBrk="1" hangingPunct="1">
              <a:spcBef>
                <a:spcPts val="400"/>
              </a:spcBef>
              <a:buNone/>
            </a:pPr>
            <a:r>
              <a:rPr lang="en-US" kern="0" dirty="0" smtClean="0">
                <a:solidFill>
                  <a:srgbClr val="000000"/>
                </a:solidFill>
                <a:latin typeface="Georgia" pitchFamily="18" charset="0"/>
              </a:rPr>
              <a:t>- bike station</a:t>
            </a:r>
          </a:p>
          <a:p>
            <a:pPr lvl="0" eaLnBrk="1" hangingPunct="1">
              <a:spcBef>
                <a:spcPts val="400"/>
              </a:spcBef>
              <a:buNone/>
            </a:pPr>
            <a:r>
              <a:rPr lang="en-US" kern="0" dirty="0" smtClean="0">
                <a:solidFill>
                  <a:srgbClr val="000000"/>
                </a:solidFill>
                <a:latin typeface="Georgia" pitchFamily="18" charset="0"/>
              </a:rPr>
              <a:t>- bike valet</a:t>
            </a:r>
          </a:p>
          <a:p>
            <a:pPr lvl="0" eaLnBrk="1" hangingPunct="1">
              <a:spcBef>
                <a:spcPts val="400"/>
              </a:spcBef>
              <a:buFont typeface="Arial" pitchFamily="34" charset="0"/>
              <a:buChar char="»"/>
            </a:pPr>
            <a:r>
              <a:rPr lang="en-US" kern="0" dirty="0" smtClean="0">
                <a:solidFill>
                  <a:srgbClr val="000000"/>
                </a:solidFill>
                <a:latin typeface="Georgia" pitchFamily="18" charset="0"/>
              </a:rPr>
              <a:t>On campus parking permits, faculty and students</a:t>
            </a:r>
          </a:p>
          <a:p>
            <a:pPr lvl="0" eaLnBrk="1" hangingPunct="1">
              <a:spcBef>
                <a:spcPts val="400"/>
              </a:spcBef>
              <a:buNone/>
            </a:pPr>
            <a:r>
              <a:rPr lang="en-US" kern="0" dirty="0" smtClean="0">
                <a:solidFill>
                  <a:srgbClr val="000000"/>
                </a:solidFill>
                <a:latin typeface="Georgia" pitchFamily="18" charset="0"/>
              </a:rPr>
              <a:t> - extra cost</a:t>
            </a:r>
          </a:p>
          <a:p>
            <a:pPr lvl="0" eaLnBrk="1" hangingPunct="1">
              <a:spcBef>
                <a:spcPts val="400"/>
              </a:spcBef>
              <a:buFont typeface="Arial" pitchFamily="34" charset="0"/>
              <a:buChar char="»"/>
            </a:pPr>
            <a:r>
              <a:rPr lang="en-US" kern="0" dirty="0" smtClean="0">
                <a:solidFill>
                  <a:srgbClr val="000000"/>
                </a:solidFill>
                <a:latin typeface="Georgia" pitchFamily="18" charset="0"/>
              </a:rPr>
              <a:t>Connectivity &amp; traffic </a:t>
            </a:r>
            <a:r>
              <a:rPr lang="en-US" kern="0" dirty="0" smtClean="0">
                <a:solidFill>
                  <a:srgbClr val="000000"/>
                </a:solidFill>
                <a:latin typeface="Georgia" pitchFamily="18" charset="0"/>
              </a:rPr>
              <a:t>calming</a:t>
            </a:r>
            <a:endParaRPr lang="en-US" kern="0" dirty="0" smtClean="0">
              <a:solidFill>
                <a:srgbClr val="000000"/>
              </a:solidFill>
              <a:latin typeface="Georgia" pitchFamily="18" charset="0"/>
            </a:endParaRPr>
          </a:p>
          <a:p>
            <a:pPr marL="215900" indent="0">
              <a:lnSpc>
                <a:spcPct val="50000"/>
              </a:lnSpc>
              <a:buNone/>
            </a:pPr>
            <a:endParaRPr lang="en-US" dirty="0" smtClean="0">
              <a:latin typeface="Georgia"/>
              <a:cs typeface="Georgia"/>
            </a:endParaRPr>
          </a:p>
          <a:p>
            <a:pPr marL="215900" indent="0">
              <a:lnSpc>
                <a:spcPct val="50000"/>
              </a:lnSpc>
              <a:buNone/>
            </a:pPr>
            <a:endParaRPr lang="en-US" dirty="0" smtClean="0">
              <a:latin typeface="Georgia"/>
              <a:cs typeface="Georgia"/>
            </a:endParaRPr>
          </a:p>
        </p:txBody>
      </p:sp>
      <p:pic>
        <p:nvPicPr>
          <p:cNvPr id="7"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67200" y="1828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181600" y="5334000"/>
            <a:ext cx="2723824" cy="369332"/>
          </a:xfrm>
          <a:prstGeom prst="rect">
            <a:avLst/>
          </a:prstGeom>
          <a:noFill/>
        </p:spPr>
        <p:txBody>
          <a:bodyPr wrap="none" rtlCol="0">
            <a:spAutoFit/>
          </a:bodyPr>
          <a:lstStyle/>
          <a:p>
            <a:r>
              <a:rPr lang="en-US" sz="1800" dirty="0" smtClean="0"/>
              <a:t>Portland State University</a:t>
            </a:r>
            <a:endParaRPr lang="en-US" sz="1800" dirty="0"/>
          </a:p>
        </p:txBody>
      </p:sp>
      <p:pic>
        <p:nvPicPr>
          <p:cNvPr id="8" name="Picture 2"/>
          <p:cNvPicPr>
            <a:picLocks noChangeAspect="1" noChangeArrowheads="1"/>
          </p:cNvPicPr>
          <p:nvPr/>
        </p:nvPicPr>
        <p:blipFill>
          <a:blip r:embed="rId4"/>
          <a:srcRect/>
          <a:stretch>
            <a:fillRect/>
          </a:stretch>
        </p:blipFill>
        <p:spPr bwMode="auto">
          <a:xfrm>
            <a:off x="7632700" y="215900"/>
            <a:ext cx="1296988" cy="1346200"/>
          </a:xfrm>
          <a:prstGeom prst="rect">
            <a:avLst/>
          </a:prstGeom>
          <a:noFill/>
          <a:ln w="12700">
            <a:noFill/>
            <a:miter lim="800000"/>
            <a:headEnd/>
            <a:tailEnd/>
          </a:ln>
        </p:spPr>
      </p:pic>
      <p:sp>
        <p:nvSpPr>
          <p:cNvPr id="9"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extLst>
      <p:ext uri="{BB962C8B-B14F-4D97-AF65-F5344CB8AC3E}">
        <p14:creationId xmlns:p14="http://schemas.microsoft.com/office/powerpoint/2010/main" val="409876749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81000"/>
            <a:ext cx="7315200" cy="1066800"/>
          </a:xfrm>
        </p:spPr>
        <p:txBody>
          <a:bodyPr/>
          <a:lstStyle/>
          <a:p>
            <a:r>
              <a:rPr lang="en-US" dirty="0" smtClean="0"/>
              <a:t>Engineering</a:t>
            </a:r>
            <a:r>
              <a:rPr lang="en-US" sz="1800" dirty="0" smtClean="0"/>
              <a:t/>
            </a:r>
            <a:br>
              <a:rPr lang="en-US" sz="1800" dirty="0" smtClean="0"/>
            </a:br>
            <a:r>
              <a:rPr lang="en-US" sz="1800" dirty="0" smtClean="0"/>
              <a:t> </a:t>
            </a:r>
            <a:endParaRPr lang="en-US" sz="1800" dirty="0"/>
          </a:p>
        </p:txBody>
      </p:sp>
      <p:sp>
        <p:nvSpPr>
          <p:cNvPr id="5" name="Rectangle 4"/>
          <p:cNvSpPr/>
          <p:nvPr/>
        </p:nvSpPr>
        <p:spPr>
          <a:xfrm>
            <a:off x="2286000" y="2090172"/>
            <a:ext cx="4572000" cy="2246769"/>
          </a:xfrm>
          <a:prstGeom prst="rect">
            <a:avLst/>
          </a:prstGeom>
        </p:spPr>
        <p:txBody>
          <a:bodyPr>
            <a:spAutoFit/>
          </a:bodyPr>
          <a:lstStyle/>
          <a:p>
            <a:pPr eaLnBrk="1" hangingPunct="1"/>
            <a:r>
              <a:rPr lang="en-US" dirty="0" smtClean="0">
                <a:solidFill>
                  <a:schemeClr val="bg1"/>
                </a:solidFill>
                <a:latin typeface="Tahoma" charset="0"/>
                <a:cs typeface="Arial Unicode MS" charset="0"/>
              </a:rPr>
              <a:t>promotes </a:t>
            </a:r>
            <a:r>
              <a:rPr lang="en-US" dirty="0">
                <a:solidFill>
                  <a:schemeClr val="bg1"/>
                </a:solidFill>
                <a:latin typeface="Tahoma" charset="0"/>
                <a:cs typeface="Arial Unicode MS" charset="0"/>
              </a:rPr>
              <a:t>bicycling for fun, fitness and transportation, and work through advocacy and education for a bicycle-friendly America.</a:t>
            </a:r>
            <a:endParaRPr lang="en-US" dirty="0"/>
          </a:p>
        </p:txBody>
      </p:sp>
      <p:sp>
        <p:nvSpPr>
          <p:cNvPr id="6" name="Content Placeholder 3"/>
          <p:cNvSpPr txBox="1">
            <a:spLocks/>
          </p:cNvSpPr>
          <p:nvPr/>
        </p:nvSpPr>
        <p:spPr>
          <a:xfrm>
            <a:off x="228600" y="1752600"/>
            <a:ext cx="5486400" cy="609600"/>
          </a:xfrm>
          <a:prstGeom prst="rect">
            <a:avLst/>
          </a:prstGeom>
        </p:spPr>
        <p:txBody>
          <a:bodyPr/>
          <a:lstStyle>
            <a:lvl1pPr marL="4699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1pPr>
            <a:lvl2pPr marL="8128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2pPr>
            <a:lvl3pPr marL="11557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3pPr>
            <a:lvl4pPr marL="15113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4pPr>
            <a:lvl5pPr marL="18542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5pPr>
            <a:lvl6pPr marL="23114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6pPr>
            <a:lvl7pPr marL="27686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7pPr>
            <a:lvl8pPr marL="32258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8pPr>
            <a:lvl9pPr marL="36830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9pPr>
          </a:lstStyle>
          <a:p>
            <a:pPr marL="215900" indent="0">
              <a:buNone/>
            </a:pPr>
            <a:r>
              <a:rPr lang="en-US" dirty="0" smtClean="0">
                <a:latin typeface="Georgia"/>
                <a:cs typeface="Georgia"/>
              </a:rPr>
              <a:t>Bike Parking PLUS</a:t>
            </a:r>
          </a:p>
          <a:p>
            <a:pPr marL="215900" indent="0">
              <a:lnSpc>
                <a:spcPct val="50000"/>
              </a:lnSpc>
              <a:buNone/>
            </a:pPr>
            <a:endParaRPr lang="en-US" dirty="0" smtClean="0">
              <a:latin typeface="Georgia"/>
              <a:cs typeface="Georgia"/>
            </a:endParaRPr>
          </a:p>
        </p:txBody>
      </p:sp>
      <p:sp>
        <p:nvSpPr>
          <p:cNvPr id="4" name="TextBox 3"/>
          <p:cNvSpPr txBox="1"/>
          <p:nvPr/>
        </p:nvSpPr>
        <p:spPr>
          <a:xfrm>
            <a:off x="457200" y="5105400"/>
            <a:ext cx="3809999" cy="584775"/>
          </a:xfrm>
          <a:prstGeom prst="rect">
            <a:avLst/>
          </a:prstGeom>
          <a:noFill/>
        </p:spPr>
        <p:txBody>
          <a:bodyPr wrap="square" rtlCol="0">
            <a:spAutoFit/>
          </a:bodyPr>
          <a:lstStyle/>
          <a:p>
            <a:r>
              <a:rPr lang="en-US" sz="1600" dirty="0" smtClean="0"/>
              <a:t>Portland State University’s </a:t>
            </a:r>
          </a:p>
          <a:p>
            <a:r>
              <a:rPr lang="en-US" sz="1600" dirty="0" smtClean="0"/>
              <a:t>Bike Hub</a:t>
            </a:r>
            <a:endParaRPr lang="en-US" sz="1600" dirty="0"/>
          </a:p>
        </p:txBody>
      </p: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a:xfrm>
            <a:off x="4267200" y="2819400"/>
            <a:ext cx="4724400" cy="31407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2011_psu_1.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 y="2409825"/>
            <a:ext cx="40386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5"/>
          <a:srcRect/>
          <a:stretch>
            <a:fillRect/>
          </a:stretch>
        </p:blipFill>
        <p:spPr bwMode="auto">
          <a:xfrm>
            <a:off x="7632700" y="215900"/>
            <a:ext cx="1296988" cy="1346200"/>
          </a:xfrm>
          <a:prstGeom prst="rect">
            <a:avLst/>
          </a:prstGeom>
          <a:noFill/>
          <a:ln w="12700">
            <a:noFill/>
            <a:miter lim="800000"/>
            <a:headEnd/>
            <a:tailEnd/>
          </a:ln>
        </p:spPr>
      </p:pic>
      <p:sp>
        <p:nvSpPr>
          <p:cNvPr id="11"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extLst>
      <p:ext uri="{BB962C8B-B14F-4D97-AF65-F5344CB8AC3E}">
        <p14:creationId xmlns:p14="http://schemas.microsoft.com/office/powerpoint/2010/main" val="389537714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81000"/>
            <a:ext cx="7315200" cy="1066800"/>
          </a:xfrm>
        </p:spPr>
        <p:txBody>
          <a:bodyPr/>
          <a:lstStyle/>
          <a:p>
            <a:r>
              <a:rPr lang="en-US" dirty="0" smtClean="0"/>
              <a:t>Engineering</a:t>
            </a:r>
            <a:r>
              <a:rPr lang="en-US" sz="1800" dirty="0" smtClean="0"/>
              <a:t/>
            </a:r>
            <a:br>
              <a:rPr lang="en-US" sz="1800" dirty="0" smtClean="0"/>
            </a:br>
            <a:r>
              <a:rPr lang="en-US" sz="1800" dirty="0" smtClean="0"/>
              <a:t> </a:t>
            </a:r>
            <a:endParaRPr lang="en-US" sz="1800" dirty="0"/>
          </a:p>
        </p:txBody>
      </p:sp>
      <p:sp>
        <p:nvSpPr>
          <p:cNvPr id="5" name="Rectangle 4"/>
          <p:cNvSpPr/>
          <p:nvPr/>
        </p:nvSpPr>
        <p:spPr>
          <a:xfrm>
            <a:off x="2286000" y="2090172"/>
            <a:ext cx="4572000" cy="2246769"/>
          </a:xfrm>
          <a:prstGeom prst="rect">
            <a:avLst/>
          </a:prstGeom>
        </p:spPr>
        <p:txBody>
          <a:bodyPr>
            <a:spAutoFit/>
          </a:bodyPr>
          <a:lstStyle/>
          <a:p>
            <a:pPr eaLnBrk="1" hangingPunct="1"/>
            <a:r>
              <a:rPr lang="en-US" dirty="0" smtClean="0">
                <a:solidFill>
                  <a:schemeClr val="bg1"/>
                </a:solidFill>
                <a:latin typeface="Tahoma" charset="0"/>
                <a:cs typeface="Arial Unicode MS" charset="0"/>
              </a:rPr>
              <a:t>promotes </a:t>
            </a:r>
            <a:r>
              <a:rPr lang="en-US" dirty="0">
                <a:solidFill>
                  <a:schemeClr val="bg1"/>
                </a:solidFill>
                <a:latin typeface="Tahoma" charset="0"/>
                <a:cs typeface="Arial Unicode MS" charset="0"/>
              </a:rPr>
              <a:t>bicycling for fun, fitness and transportation, and work through advocacy and education for a bicycle-friendly America.</a:t>
            </a:r>
            <a:endParaRPr lang="en-US" dirty="0"/>
          </a:p>
        </p:txBody>
      </p:sp>
      <p:sp>
        <p:nvSpPr>
          <p:cNvPr id="4" name="TextBox 3"/>
          <p:cNvSpPr txBox="1"/>
          <p:nvPr/>
        </p:nvSpPr>
        <p:spPr>
          <a:xfrm>
            <a:off x="4038600" y="3886200"/>
            <a:ext cx="1143000" cy="646331"/>
          </a:xfrm>
          <a:prstGeom prst="rect">
            <a:avLst/>
          </a:prstGeom>
          <a:noFill/>
        </p:spPr>
        <p:txBody>
          <a:bodyPr wrap="square" rtlCol="0">
            <a:spAutoFit/>
          </a:bodyPr>
          <a:lstStyle/>
          <a:p>
            <a:r>
              <a:rPr lang="en-US" sz="1800" dirty="0" smtClean="0"/>
              <a:t>UC Davis</a:t>
            </a:r>
            <a:endParaRPr lang="en-US" sz="1800" dirty="0"/>
          </a:p>
        </p:txBody>
      </p:sp>
      <p:pic>
        <p:nvPicPr>
          <p:cNvPr id="10" name="Picture 12" descr="117-1701_IM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800" y="16383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december 05 08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a:xfrm>
            <a:off x="5537200" y="1676400"/>
            <a:ext cx="31496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no right li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a:xfrm>
            <a:off x="685800" y="4267200"/>
            <a:ext cx="31496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december 05 09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a:xfrm>
            <a:off x="5537200" y="4343400"/>
            <a:ext cx="31496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7"/>
          <a:srcRect/>
          <a:stretch>
            <a:fillRect/>
          </a:stretch>
        </p:blipFill>
        <p:spPr bwMode="auto">
          <a:xfrm>
            <a:off x="7632700" y="215900"/>
            <a:ext cx="1296988" cy="1346200"/>
          </a:xfrm>
          <a:prstGeom prst="rect">
            <a:avLst/>
          </a:prstGeom>
          <a:noFill/>
          <a:ln w="12700">
            <a:noFill/>
            <a:miter lim="800000"/>
            <a:headEnd/>
            <a:tailEnd/>
          </a:ln>
        </p:spPr>
      </p:pic>
      <p:sp>
        <p:nvSpPr>
          <p:cNvPr id="13"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extLst>
      <p:ext uri="{BB962C8B-B14F-4D97-AF65-F5344CB8AC3E}">
        <p14:creationId xmlns:p14="http://schemas.microsoft.com/office/powerpoint/2010/main" val="160036230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457200"/>
            <a:ext cx="7315200" cy="1066800"/>
          </a:xfrm>
        </p:spPr>
        <p:txBody>
          <a:bodyPr/>
          <a:lstStyle/>
          <a:p>
            <a:r>
              <a:rPr lang="en-US" dirty="0" smtClean="0"/>
              <a:t>Engineering: Cost of parking</a:t>
            </a:r>
            <a:r>
              <a:rPr lang="en-US" sz="1800" dirty="0" smtClean="0"/>
              <a:t/>
            </a:r>
            <a:br>
              <a:rPr lang="en-US" sz="1800" dirty="0" smtClean="0"/>
            </a:br>
            <a:r>
              <a:rPr lang="en-US" sz="1800" dirty="0" smtClean="0"/>
              <a:t> </a:t>
            </a:r>
            <a:endParaRPr lang="en-US" sz="1800" dirty="0"/>
          </a:p>
        </p:txBody>
      </p:sp>
      <p:sp>
        <p:nvSpPr>
          <p:cNvPr id="5" name="Rectangle 4"/>
          <p:cNvSpPr/>
          <p:nvPr/>
        </p:nvSpPr>
        <p:spPr>
          <a:xfrm>
            <a:off x="2286000" y="2090172"/>
            <a:ext cx="4572000" cy="2246769"/>
          </a:xfrm>
          <a:prstGeom prst="rect">
            <a:avLst/>
          </a:prstGeom>
        </p:spPr>
        <p:txBody>
          <a:bodyPr>
            <a:spAutoFit/>
          </a:bodyPr>
          <a:lstStyle/>
          <a:p>
            <a:pPr eaLnBrk="1" hangingPunct="1"/>
            <a:r>
              <a:rPr lang="en-US" dirty="0" smtClean="0">
                <a:solidFill>
                  <a:schemeClr val="bg1"/>
                </a:solidFill>
                <a:latin typeface="Tahoma" charset="0"/>
                <a:cs typeface="Arial Unicode MS" charset="0"/>
              </a:rPr>
              <a:t>promotes </a:t>
            </a:r>
            <a:r>
              <a:rPr lang="en-US" dirty="0">
                <a:solidFill>
                  <a:schemeClr val="bg1"/>
                </a:solidFill>
                <a:latin typeface="Tahoma" charset="0"/>
                <a:cs typeface="Arial Unicode MS" charset="0"/>
              </a:rPr>
              <a:t>bicycling for fun, fitness and transportation, and work through advocacy and education for a bicycle-friendly America.</a:t>
            </a:r>
            <a:endParaRPr lang="en-US" dirty="0"/>
          </a:p>
        </p:txBody>
      </p:sp>
      <p:sp>
        <p:nvSpPr>
          <p:cNvPr id="6" name="Content Placeholder 3"/>
          <p:cNvSpPr txBox="1">
            <a:spLocks/>
          </p:cNvSpPr>
          <p:nvPr/>
        </p:nvSpPr>
        <p:spPr>
          <a:xfrm>
            <a:off x="304800" y="1676400"/>
            <a:ext cx="8839200" cy="4572000"/>
          </a:xfrm>
          <a:prstGeom prst="rect">
            <a:avLst/>
          </a:prstGeom>
        </p:spPr>
        <p:txBody>
          <a:bodyPr/>
          <a:lstStyle>
            <a:lvl1pPr marL="4699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1pPr>
            <a:lvl2pPr marL="8128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2pPr>
            <a:lvl3pPr marL="11557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3pPr>
            <a:lvl4pPr marL="15113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4pPr>
            <a:lvl5pPr marL="18542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5pPr>
            <a:lvl6pPr marL="23114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6pPr>
            <a:lvl7pPr marL="27686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7pPr>
            <a:lvl8pPr marL="32258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8pPr>
            <a:lvl9pPr marL="36830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9pPr>
          </a:lstStyle>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 Cost </a:t>
            </a:r>
            <a:r>
              <a:rPr lang="en-US" kern="0" dirty="0" smtClean="0">
                <a:solidFill>
                  <a:srgbClr val="000000"/>
                </a:solidFill>
                <a:latin typeface="Georgia" pitchFamily="18" charset="0"/>
                <a:ea typeface="ヒラギノ角ゴ ProN W3" charset="-128"/>
                <a:sym typeface="Gill Sans" charset="0"/>
              </a:rPr>
              <a:t>to purchase and install bike racks: $150 to 300 each (parks two bikes</a:t>
            </a:r>
            <a:r>
              <a:rPr lang="en-US" kern="0" dirty="0" smtClean="0">
                <a:solidFill>
                  <a:srgbClr val="000000"/>
                </a:solidFill>
                <a:latin typeface="Georgia" pitchFamily="18" charset="0"/>
                <a:ea typeface="ヒラギノ角ゴ ProN W3" charset="-128"/>
                <a:sym typeface="Gill Sans" charset="0"/>
              </a:rPr>
              <a:t>)</a:t>
            </a:r>
          </a:p>
          <a:p>
            <a:pPr marL="0" lvl="0" indent="0" eaLnBrk="1" hangingPunct="1">
              <a:spcBef>
                <a:spcPts val="400"/>
              </a:spcBef>
              <a:buSzTx/>
              <a:buFont typeface="Arial" pitchFamily="34" charset="0"/>
              <a:buChar char="»"/>
            </a:pPr>
            <a:endParaRPr lang="en-US" kern="0" dirty="0" smtClean="0">
              <a:solidFill>
                <a:srgbClr val="000000"/>
              </a:solidFill>
              <a:latin typeface="Georgia" pitchFamily="18" charset="0"/>
              <a:ea typeface="ヒラギノ角ゴ ProN W3" charset="-128"/>
              <a:sym typeface="Gill Sans" charset="0"/>
            </a:endParaRPr>
          </a:p>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 Cost </a:t>
            </a:r>
            <a:r>
              <a:rPr lang="en-US" kern="0" dirty="0" smtClean="0">
                <a:solidFill>
                  <a:srgbClr val="000000"/>
                </a:solidFill>
                <a:latin typeface="Georgia" pitchFamily="18" charset="0"/>
                <a:ea typeface="ヒラギノ角ゴ ProN W3" charset="-128"/>
                <a:sym typeface="Gill Sans" charset="0"/>
              </a:rPr>
              <a:t>to purchase and install bike lockers: $1000 to $4000 each (parks two bikes</a:t>
            </a:r>
            <a:r>
              <a:rPr lang="en-US" kern="0" dirty="0" smtClean="0">
                <a:solidFill>
                  <a:srgbClr val="000000"/>
                </a:solidFill>
                <a:latin typeface="Georgia" pitchFamily="18" charset="0"/>
                <a:ea typeface="ヒラギノ角ゴ ProN W3" charset="-128"/>
                <a:sym typeface="Gill Sans" charset="0"/>
              </a:rPr>
              <a:t>)</a:t>
            </a:r>
          </a:p>
          <a:p>
            <a:pPr marL="0" lvl="0" indent="0" eaLnBrk="1" hangingPunct="1">
              <a:spcBef>
                <a:spcPts val="400"/>
              </a:spcBef>
              <a:buSzTx/>
              <a:buFont typeface="Arial" pitchFamily="34" charset="0"/>
              <a:buChar char="»"/>
            </a:pPr>
            <a:endParaRPr lang="en-US" kern="0" dirty="0" smtClean="0">
              <a:solidFill>
                <a:srgbClr val="000000"/>
              </a:solidFill>
              <a:latin typeface="Georgia" pitchFamily="18" charset="0"/>
              <a:ea typeface="ヒラギノ角ゴ ProN W3" charset="-128"/>
              <a:sym typeface="Gill Sans" charset="0"/>
            </a:endParaRPr>
          </a:p>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 Cost </a:t>
            </a:r>
            <a:r>
              <a:rPr lang="en-US" kern="0" dirty="0" smtClean="0">
                <a:solidFill>
                  <a:srgbClr val="000000"/>
                </a:solidFill>
                <a:latin typeface="Georgia" pitchFamily="18" charset="0"/>
                <a:ea typeface="ヒラギノ角ゴ ProN W3" charset="-128"/>
                <a:sym typeface="Gill Sans" charset="0"/>
              </a:rPr>
              <a:t>to provide car parking space: $2200 surface lot, $12,500 </a:t>
            </a:r>
            <a:r>
              <a:rPr lang="en-US" kern="0" dirty="0" smtClean="0">
                <a:solidFill>
                  <a:srgbClr val="000000"/>
                </a:solidFill>
                <a:latin typeface="Georgia" pitchFamily="18" charset="0"/>
                <a:ea typeface="ヒラギノ角ゴ ProN W3" charset="-128"/>
                <a:sym typeface="Gill Sans" charset="0"/>
              </a:rPr>
              <a:t>garage</a:t>
            </a:r>
          </a:p>
          <a:p>
            <a:pPr marL="0" lvl="0" indent="0" eaLnBrk="1" hangingPunct="1">
              <a:spcBef>
                <a:spcPts val="400"/>
              </a:spcBef>
              <a:buSzTx/>
              <a:buFont typeface="Arial" pitchFamily="34" charset="0"/>
              <a:buChar char="»"/>
            </a:pPr>
            <a:endParaRPr lang="en-US" kern="0" dirty="0" smtClean="0">
              <a:solidFill>
                <a:srgbClr val="000000"/>
              </a:solidFill>
              <a:latin typeface="Georgia" pitchFamily="18" charset="0"/>
              <a:ea typeface="ヒラギノ角ゴ ProN W3" charset="-128"/>
              <a:sym typeface="Gill Sans" charset="0"/>
            </a:endParaRPr>
          </a:p>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 Number </a:t>
            </a:r>
            <a:r>
              <a:rPr lang="en-US" kern="0" dirty="0" smtClean="0">
                <a:solidFill>
                  <a:srgbClr val="000000"/>
                </a:solidFill>
                <a:latin typeface="Georgia" pitchFamily="18" charset="0"/>
                <a:ea typeface="ヒラギノ角ゴ ProN W3" charset="-128"/>
                <a:sym typeface="Gill Sans" charset="0"/>
              </a:rPr>
              <a:t>of bike spaces in one car space: 10–12</a:t>
            </a:r>
          </a:p>
        </p:txBody>
      </p:sp>
      <p:pic>
        <p:nvPicPr>
          <p:cNvPr id="7"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8"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extLst>
      <p:ext uri="{BB962C8B-B14F-4D97-AF65-F5344CB8AC3E}">
        <p14:creationId xmlns:p14="http://schemas.microsoft.com/office/powerpoint/2010/main" val="409876749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2"/>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xfrm>
            <a:off x="266700" y="266700"/>
            <a:ext cx="7505700" cy="1384300"/>
          </a:xfrm>
          <a:ln/>
        </p:spPr>
        <p:txBody>
          <a:bodyPr/>
          <a:lstStyle/>
          <a:p>
            <a:r>
              <a:rPr lang="en-US" dirty="0" smtClean="0"/>
              <a:t>Education</a:t>
            </a:r>
            <a:endParaRPr lang="en-US" dirty="0"/>
          </a:p>
        </p:txBody>
      </p:sp>
      <p:pic>
        <p:nvPicPr>
          <p:cNvPr id="10" name="Picture 4" descr="C:\Users\Amelia\Downloads\Sprocket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628810"/>
            <a:ext cx="4151204" cy="221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8"/>
          <p:cNvSpPr txBox="1">
            <a:spLocks noChangeArrowheads="1"/>
          </p:cNvSpPr>
          <p:nvPr/>
        </p:nvSpPr>
        <p:spPr bwMode="auto">
          <a:xfrm>
            <a:off x="2590800" y="6629400"/>
            <a:ext cx="3048000" cy="26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100" dirty="0">
                <a:solidFill>
                  <a:schemeClr val="bg1"/>
                </a:solidFill>
                <a:latin typeface="Arial" charset="0"/>
              </a:rPr>
              <a:t>Stanford </a:t>
            </a:r>
            <a:r>
              <a:rPr lang="en-US" altLang="en-US" sz="1100" dirty="0" smtClean="0">
                <a:solidFill>
                  <a:schemeClr val="bg1"/>
                </a:solidFill>
                <a:latin typeface="Arial" charset="0"/>
              </a:rPr>
              <a:t>University</a:t>
            </a:r>
            <a:endParaRPr lang="en-US" altLang="en-US" sz="1100" dirty="0">
              <a:solidFill>
                <a:schemeClr val="bg1"/>
              </a:solidFill>
              <a:latin typeface="Arial" charset="0"/>
            </a:endParaRPr>
          </a:p>
        </p:txBody>
      </p:sp>
      <p:sp>
        <p:nvSpPr>
          <p:cNvPr id="13" name="Content Placeholder 3"/>
          <p:cNvSpPr txBox="1">
            <a:spLocks/>
          </p:cNvSpPr>
          <p:nvPr/>
        </p:nvSpPr>
        <p:spPr bwMode="auto">
          <a:xfrm>
            <a:off x="92764" y="1600200"/>
            <a:ext cx="8670236" cy="327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254000"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812800" indent="-25400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55700" indent="-2540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511300" indent="-2540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1854200" indent="-2540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311400" indent="-2540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768600" indent="-2540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225800" indent="-2540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683000" indent="-2540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lvl="0" algn="l" eaLnBrk="1" hangingPunct="1">
              <a:spcBef>
                <a:spcPts val="400"/>
              </a:spcBef>
              <a:buFont typeface="Arial" pitchFamily="34" charset="0"/>
              <a:buChar char="»"/>
            </a:pPr>
            <a:r>
              <a:rPr lang="en-US" sz="2800" kern="0" dirty="0">
                <a:solidFill>
                  <a:srgbClr val="000000"/>
                </a:solidFill>
                <a:latin typeface="Georgia" pitchFamily="18" charset="0"/>
              </a:rPr>
              <a:t>Ongoing education campaign</a:t>
            </a:r>
          </a:p>
          <a:p>
            <a:pPr lvl="0" algn="l" eaLnBrk="1" hangingPunct="1">
              <a:spcBef>
                <a:spcPts val="400"/>
              </a:spcBef>
              <a:buFont typeface="Arial" pitchFamily="34" charset="0"/>
              <a:buChar char="»"/>
            </a:pPr>
            <a:r>
              <a:rPr lang="en-US" sz="2800" kern="0" dirty="0">
                <a:solidFill>
                  <a:srgbClr val="000000"/>
                </a:solidFill>
                <a:latin typeface="Georgia" pitchFamily="18" charset="0"/>
              </a:rPr>
              <a:t>Orientation for incoming students and employees</a:t>
            </a:r>
          </a:p>
          <a:p>
            <a:pPr lvl="0" algn="l" eaLnBrk="1" hangingPunct="1">
              <a:spcBef>
                <a:spcPts val="400"/>
              </a:spcBef>
              <a:buFont typeface="Arial" pitchFamily="34" charset="0"/>
              <a:buChar char="»"/>
            </a:pPr>
            <a:r>
              <a:rPr lang="en-US" sz="2800" kern="0" dirty="0">
                <a:solidFill>
                  <a:srgbClr val="000000"/>
                </a:solidFill>
                <a:latin typeface="Georgia" pitchFamily="18" charset="0"/>
              </a:rPr>
              <a:t>Motorist training for professional drivers</a:t>
            </a:r>
          </a:p>
          <a:p>
            <a:pPr lvl="0" algn="l" eaLnBrk="1" hangingPunct="1">
              <a:spcBef>
                <a:spcPts val="400"/>
              </a:spcBef>
              <a:buFont typeface="Arial" pitchFamily="34" charset="0"/>
              <a:buChar char="»"/>
            </a:pPr>
            <a:r>
              <a:rPr lang="en-US" sz="2800" kern="0" dirty="0">
                <a:solidFill>
                  <a:srgbClr val="000000"/>
                </a:solidFill>
                <a:latin typeface="Georgia" pitchFamily="18" charset="0"/>
              </a:rPr>
              <a:t>Diversion program</a:t>
            </a:r>
          </a:p>
          <a:p>
            <a:pPr lvl="0" algn="l" eaLnBrk="1" hangingPunct="1">
              <a:spcBef>
                <a:spcPts val="400"/>
              </a:spcBef>
              <a:buFont typeface="Arial" pitchFamily="34" charset="0"/>
              <a:buChar char="»"/>
            </a:pPr>
            <a:r>
              <a:rPr lang="en-US" sz="2800" kern="0" dirty="0">
                <a:solidFill>
                  <a:srgbClr val="000000"/>
                </a:solidFill>
                <a:latin typeface="Georgia" pitchFamily="18" charset="0"/>
              </a:rPr>
              <a:t>Events</a:t>
            </a:r>
          </a:p>
          <a:p>
            <a:pPr lvl="0" algn="l" eaLnBrk="1" hangingPunct="1">
              <a:spcBef>
                <a:spcPts val="400"/>
              </a:spcBef>
              <a:buFont typeface="Arial" pitchFamily="34" charset="0"/>
              <a:buChar char="»"/>
            </a:pPr>
            <a:r>
              <a:rPr lang="en-US" sz="2800" kern="0" dirty="0">
                <a:solidFill>
                  <a:srgbClr val="000000"/>
                </a:solidFill>
                <a:latin typeface="Georgia" pitchFamily="18" charset="0"/>
              </a:rPr>
              <a:t>Materials – print and </a:t>
            </a:r>
            <a:r>
              <a:rPr lang="en-US" sz="2800" kern="0" dirty="0" smtClean="0">
                <a:solidFill>
                  <a:srgbClr val="000000"/>
                </a:solidFill>
                <a:latin typeface="Georgia" pitchFamily="18" charset="0"/>
              </a:rPr>
              <a:t>online</a:t>
            </a:r>
          </a:p>
          <a:p>
            <a:pPr lvl="0" algn="l" eaLnBrk="1" hangingPunct="1">
              <a:spcBef>
                <a:spcPts val="400"/>
              </a:spcBef>
              <a:buFont typeface="Arial" pitchFamily="34" charset="0"/>
              <a:buChar char="»"/>
            </a:pPr>
            <a:endParaRPr lang="en-US" sz="2800" kern="0" dirty="0">
              <a:solidFill>
                <a:srgbClr val="000000"/>
              </a:solidFill>
              <a:latin typeface="Georgia" pitchFamily="18" charset="0"/>
            </a:endParaRPr>
          </a:p>
          <a:p>
            <a:pPr lvl="0" algn="l" eaLnBrk="1" hangingPunct="1">
              <a:spcBef>
                <a:spcPts val="400"/>
              </a:spcBef>
              <a:buFont typeface="Arial" pitchFamily="34" charset="0"/>
              <a:buChar char="»"/>
            </a:pPr>
            <a:endParaRPr lang="en-US" sz="2800" kern="0" dirty="0" smtClean="0">
              <a:solidFill>
                <a:srgbClr val="000000"/>
              </a:solidFill>
              <a:latin typeface="Georgia" pitchFamily="18" charset="0"/>
            </a:endParaRPr>
          </a:p>
          <a:p>
            <a:pPr lvl="0" algn="l" eaLnBrk="1" hangingPunct="1">
              <a:spcBef>
                <a:spcPts val="400"/>
              </a:spcBef>
              <a:buFont typeface="Arial" pitchFamily="34" charset="0"/>
              <a:buChar char="»"/>
            </a:pPr>
            <a:endParaRPr lang="en-US" sz="2800" kern="0" dirty="0">
              <a:solidFill>
                <a:srgbClr val="000000"/>
              </a:solidFill>
              <a:latin typeface="Georgia" pitchFamily="18" charset="0"/>
            </a:endParaRPr>
          </a:p>
        </p:txBody>
      </p:sp>
      <p:pic>
        <p:nvPicPr>
          <p:cNvPr id="14" name="Picture 2" descr="C:\Users\Amelia\Downloads\Bicycle Open House Flyer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898850"/>
            <a:ext cx="2286000" cy="295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Amelia\Pictures\sidewalks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399" y="4628810"/>
            <a:ext cx="3444240" cy="222918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1"/>
          <p:cNvSpPr txBox="1">
            <a:spLocks noChangeArrowheads="1"/>
          </p:cNvSpPr>
          <p:nvPr/>
        </p:nvSpPr>
        <p:spPr bwMode="auto">
          <a:xfrm>
            <a:off x="54470" y="6578292"/>
            <a:ext cx="139333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100" dirty="0" smtClean="0">
                <a:solidFill>
                  <a:schemeClr val="bg1"/>
                </a:solidFill>
                <a:latin typeface="Arial" charset="0"/>
              </a:rPr>
              <a:t>University of Illinois</a:t>
            </a:r>
            <a:endParaRPr lang="en-US" altLang="en-US" sz="1100" dirty="0">
              <a:solidFill>
                <a:schemeClr val="bg1"/>
              </a:solidFill>
              <a:latin typeface="Arial" charset="0"/>
            </a:endParaRPr>
          </a:p>
        </p:txBody>
      </p:sp>
    </p:spTree>
    <p:extLst>
      <p:ext uri="{BB962C8B-B14F-4D97-AF65-F5344CB8AC3E}">
        <p14:creationId xmlns:p14="http://schemas.microsoft.com/office/powerpoint/2010/main" val="103685570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Users\Amelia\Dropbox\BFU\Materials\BFU pics\Cool_BFU_Pics\portlandstate_spring2013_Photo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1" y="4283630"/>
            <a:ext cx="4343400" cy="257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99132"/>
            <a:ext cx="4343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7"/>
          <p:cNvSpPr txBox="1">
            <a:spLocks noChangeArrowheads="1"/>
          </p:cNvSpPr>
          <p:nvPr/>
        </p:nvSpPr>
        <p:spPr bwMode="auto">
          <a:xfrm>
            <a:off x="7130349" y="4191000"/>
            <a:ext cx="19559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100" dirty="0">
                <a:solidFill>
                  <a:schemeClr val="bg1"/>
                </a:solidFill>
                <a:latin typeface="Arial" charset="0"/>
              </a:rPr>
              <a:t>Washington State University</a:t>
            </a:r>
          </a:p>
        </p:txBody>
      </p:sp>
      <p:sp>
        <p:nvSpPr>
          <p:cNvPr id="8"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 name="Picture 2"/>
          <p:cNvPicPr>
            <a:picLocks noChangeAspect="1" noChangeArrowheads="1"/>
          </p:cNvPicPr>
          <p:nvPr/>
        </p:nvPicPr>
        <p:blipFill>
          <a:blip r:embed="rId4"/>
          <a:srcRect/>
          <a:stretch>
            <a:fillRect/>
          </a:stretch>
        </p:blipFill>
        <p:spPr bwMode="auto">
          <a:xfrm>
            <a:off x="7632700" y="215900"/>
            <a:ext cx="1296988" cy="1346200"/>
          </a:xfrm>
          <a:prstGeom prst="rect">
            <a:avLst/>
          </a:prstGeom>
          <a:noFill/>
          <a:ln w="12700">
            <a:noFill/>
            <a:miter lim="800000"/>
            <a:headEnd/>
            <a:tailEnd/>
          </a:ln>
        </p:spPr>
      </p:pic>
      <p:sp>
        <p:nvSpPr>
          <p:cNvPr id="10" name="Rectangle 3"/>
          <p:cNvSpPr txBox="1">
            <a:spLocks noChangeArrowheads="1"/>
          </p:cNvSpPr>
          <p:nvPr/>
        </p:nvSpPr>
        <p:spPr bwMode="auto">
          <a:xfrm>
            <a:off x="266700" y="237671"/>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lvl1pPr algn="l" rtl="0" fontAlgn="base">
              <a:spcBef>
                <a:spcPct val="0"/>
              </a:spcBef>
              <a:spcAft>
                <a:spcPct val="0"/>
              </a:spcAft>
              <a:defRPr sz="4000" b="1">
                <a:solidFill>
                  <a:schemeClr val="tx1"/>
                </a:solidFill>
                <a:latin typeface="+mj-lt"/>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a:lstStyle>
          <a:p>
            <a:r>
              <a:rPr lang="en-US" kern="0" dirty="0" smtClean="0">
                <a:latin typeface="Arial Narrow" panose="020B0606020202030204" pitchFamily="34" charset="0"/>
              </a:rPr>
              <a:t>EDUCATION</a:t>
            </a:r>
            <a:endParaRPr lang="en-US" kern="0" dirty="0">
              <a:latin typeface="Arial Narrow" panose="020B0606020202030204" pitchFamily="34" charset="0"/>
            </a:endParaRPr>
          </a:p>
        </p:txBody>
      </p:sp>
      <p:sp>
        <p:nvSpPr>
          <p:cNvPr id="13" name="Rectangle 7"/>
          <p:cNvSpPr>
            <a:spLocks noChangeArrowheads="1"/>
          </p:cNvSpPr>
          <p:nvPr/>
        </p:nvSpPr>
        <p:spPr bwMode="auto">
          <a:xfrm>
            <a:off x="4500748" y="6629400"/>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eaLnBrk="1" hangingPunct="1">
              <a:spcBef>
                <a:spcPct val="0"/>
              </a:spcBef>
              <a:buFontTx/>
              <a:buNone/>
            </a:pPr>
            <a:r>
              <a:rPr lang="en-US" altLang="en-US" sz="1100" dirty="0" smtClean="0">
                <a:solidFill>
                  <a:schemeClr val="bg1"/>
                </a:solidFill>
                <a:latin typeface="Arial" charset="0"/>
              </a:rPr>
              <a:t>Portland </a:t>
            </a:r>
            <a:r>
              <a:rPr lang="en-US" altLang="en-US" sz="1100" dirty="0">
                <a:solidFill>
                  <a:schemeClr val="bg1"/>
                </a:solidFill>
                <a:latin typeface="Arial" charset="0"/>
              </a:rPr>
              <a:t>State University</a:t>
            </a:r>
          </a:p>
        </p:txBody>
      </p:sp>
      <p:sp>
        <p:nvSpPr>
          <p:cNvPr id="14" name="Content Placeholder 3"/>
          <p:cNvSpPr txBox="1">
            <a:spLocks/>
          </p:cNvSpPr>
          <p:nvPr/>
        </p:nvSpPr>
        <p:spPr bwMode="auto">
          <a:xfrm>
            <a:off x="0" y="1562100"/>
            <a:ext cx="51054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254000"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812800" indent="-25400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55700" indent="-2540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511300" indent="-2540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1854200" indent="-2540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311400" indent="-2540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768600" indent="-2540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225800" indent="-2540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683000" indent="-2540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lvl="0" algn="l" eaLnBrk="1" hangingPunct="1">
              <a:spcBef>
                <a:spcPts val="400"/>
              </a:spcBef>
              <a:buFont typeface="Arial" pitchFamily="34" charset="0"/>
              <a:buChar char="»"/>
            </a:pPr>
            <a:r>
              <a:rPr lang="en-US" sz="2400" kern="0" dirty="0">
                <a:solidFill>
                  <a:srgbClr val="000000"/>
                </a:solidFill>
                <a:latin typeface="Georgia" pitchFamily="18" charset="0"/>
              </a:rPr>
              <a:t>Traffic Skills 101</a:t>
            </a:r>
          </a:p>
          <a:p>
            <a:pPr lvl="0" algn="l" eaLnBrk="1" hangingPunct="1">
              <a:spcBef>
                <a:spcPts val="400"/>
              </a:spcBef>
              <a:buFont typeface="Arial" pitchFamily="34" charset="0"/>
              <a:buChar char="»"/>
            </a:pPr>
            <a:r>
              <a:rPr lang="en-US" sz="2400" kern="0" dirty="0">
                <a:solidFill>
                  <a:srgbClr val="000000"/>
                </a:solidFill>
                <a:latin typeface="Georgia" pitchFamily="18" charset="0"/>
              </a:rPr>
              <a:t>Commuting</a:t>
            </a:r>
          </a:p>
          <a:p>
            <a:pPr lvl="0" algn="l" eaLnBrk="1" hangingPunct="1">
              <a:spcBef>
                <a:spcPts val="400"/>
              </a:spcBef>
              <a:buFont typeface="Arial" pitchFamily="34" charset="0"/>
              <a:buChar char="»"/>
            </a:pPr>
            <a:r>
              <a:rPr lang="en-US" sz="2400" kern="0" dirty="0">
                <a:solidFill>
                  <a:srgbClr val="000000"/>
                </a:solidFill>
                <a:latin typeface="Georgia" pitchFamily="18" charset="0"/>
              </a:rPr>
              <a:t>Bicycling Skills</a:t>
            </a:r>
          </a:p>
          <a:p>
            <a:pPr lvl="0" algn="l" eaLnBrk="1" hangingPunct="1">
              <a:spcBef>
                <a:spcPts val="400"/>
              </a:spcBef>
              <a:buFont typeface="Arial" pitchFamily="34" charset="0"/>
              <a:buChar char="»"/>
            </a:pPr>
            <a:r>
              <a:rPr lang="en-US" sz="2400" kern="0" dirty="0">
                <a:solidFill>
                  <a:srgbClr val="000000"/>
                </a:solidFill>
                <a:latin typeface="Georgia" pitchFamily="18" charset="0"/>
              </a:rPr>
              <a:t>LCI Seminar</a:t>
            </a:r>
          </a:p>
          <a:p>
            <a:pPr marL="215900" lvl="0" indent="0" algn="l" eaLnBrk="1" hangingPunct="1">
              <a:spcBef>
                <a:spcPts val="400"/>
              </a:spcBef>
              <a:buNone/>
            </a:pPr>
            <a:r>
              <a:rPr lang="en-US" sz="2400" kern="0" dirty="0" smtClean="0">
                <a:solidFill>
                  <a:srgbClr val="000000"/>
                </a:solidFill>
                <a:latin typeface="Georgia" pitchFamily="18" charset="0"/>
                <a:hlinkClick r:id="rId5"/>
              </a:rPr>
              <a:t>bikeleague.org/</a:t>
            </a:r>
            <a:r>
              <a:rPr lang="en-US" sz="2400" kern="0" dirty="0" err="1" smtClean="0">
                <a:solidFill>
                  <a:srgbClr val="000000"/>
                </a:solidFill>
                <a:latin typeface="Georgia" pitchFamily="18" charset="0"/>
                <a:hlinkClick r:id="rId5"/>
              </a:rPr>
              <a:t>ridesmart</a:t>
            </a:r>
            <a:r>
              <a:rPr lang="en-US" sz="2400" kern="0" dirty="0" smtClean="0">
                <a:solidFill>
                  <a:srgbClr val="000000"/>
                </a:solidFill>
                <a:latin typeface="Georgia" pitchFamily="18" charset="0"/>
              </a:rPr>
              <a:t>   </a:t>
            </a:r>
            <a:endParaRPr lang="en-US" sz="2400" kern="0" dirty="0">
              <a:solidFill>
                <a:srgbClr val="000000"/>
              </a:solidFill>
              <a:latin typeface="Georgia" pitchFamily="18" charset="0"/>
            </a:endParaRPr>
          </a:p>
          <a:p>
            <a:pPr lvl="0" algn="l" eaLnBrk="1" hangingPunct="1">
              <a:spcBef>
                <a:spcPts val="400"/>
              </a:spcBef>
              <a:buFont typeface="Arial" pitchFamily="34" charset="0"/>
              <a:buChar char="»"/>
            </a:pPr>
            <a:endParaRPr lang="en-US" sz="2400" kern="0" dirty="0">
              <a:solidFill>
                <a:srgbClr val="000000"/>
              </a:solidFill>
              <a:latin typeface="Georgia" pitchFamily="18" charset="0"/>
            </a:endParaRPr>
          </a:p>
          <a:p>
            <a:pPr lvl="0" algn="l" eaLnBrk="1" hangingPunct="1">
              <a:spcBef>
                <a:spcPts val="400"/>
              </a:spcBef>
              <a:buFont typeface="Arial" pitchFamily="34" charset="0"/>
              <a:buChar char="»"/>
            </a:pPr>
            <a:r>
              <a:rPr lang="en-US" sz="2400" kern="0" dirty="0">
                <a:solidFill>
                  <a:srgbClr val="000000"/>
                </a:solidFill>
                <a:latin typeface="Georgia" pitchFamily="18" charset="0"/>
              </a:rPr>
              <a:t>Maintenance classes</a:t>
            </a:r>
          </a:p>
          <a:p>
            <a:pPr lvl="0" algn="l" eaLnBrk="1" hangingPunct="1">
              <a:spcBef>
                <a:spcPts val="400"/>
              </a:spcBef>
              <a:buFont typeface="Arial" pitchFamily="34" charset="0"/>
              <a:buChar char="»"/>
            </a:pPr>
            <a:endParaRPr lang="en-US" sz="2400" kern="0" dirty="0">
              <a:solidFill>
                <a:srgbClr val="000000"/>
              </a:solidFill>
              <a:latin typeface="Georgia" pitchFamily="18" charset="0"/>
            </a:endParaRPr>
          </a:p>
          <a:p>
            <a:pPr lvl="0" algn="l" eaLnBrk="1" hangingPunct="1">
              <a:spcBef>
                <a:spcPts val="400"/>
              </a:spcBef>
              <a:buFont typeface="Arial" pitchFamily="34" charset="0"/>
              <a:buChar char="»"/>
            </a:pPr>
            <a:r>
              <a:rPr lang="en-US" sz="2400" kern="0" dirty="0">
                <a:solidFill>
                  <a:srgbClr val="000000"/>
                </a:solidFill>
                <a:latin typeface="Georgia" pitchFamily="18" charset="0"/>
              </a:rPr>
              <a:t>Academic courses</a:t>
            </a:r>
          </a:p>
          <a:p>
            <a:pPr marL="215900" lvl="0" indent="0" algn="l" eaLnBrk="1" hangingPunct="1">
              <a:spcBef>
                <a:spcPts val="400"/>
              </a:spcBef>
              <a:buNone/>
            </a:pPr>
            <a:r>
              <a:rPr lang="en-US" sz="2400" kern="0" dirty="0">
                <a:solidFill>
                  <a:srgbClr val="000000"/>
                </a:solidFill>
                <a:latin typeface="Georgia" pitchFamily="18" charset="0"/>
              </a:rPr>
              <a:t>	 - bike/</a:t>
            </a:r>
            <a:r>
              <a:rPr lang="en-US" sz="2400" kern="0" dirty="0" err="1">
                <a:solidFill>
                  <a:srgbClr val="000000"/>
                </a:solidFill>
                <a:latin typeface="Georgia" pitchFamily="18" charset="0"/>
              </a:rPr>
              <a:t>ped</a:t>
            </a:r>
            <a:r>
              <a:rPr lang="en-US" sz="2400" kern="0" dirty="0">
                <a:solidFill>
                  <a:srgbClr val="000000"/>
                </a:solidFill>
                <a:latin typeface="Georgia" pitchFamily="18" charset="0"/>
              </a:rPr>
              <a:t> planning</a:t>
            </a:r>
          </a:p>
          <a:p>
            <a:pPr marL="215900" lvl="0" indent="0" algn="l" eaLnBrk="1" hangingPunct="1">
              <a:spcBef>
                <a:spcPts val="400"/>
              </a:spcBef>
              <a:buNone/>
            </a:pPr>
            <a:r>
              <a:rPr lang="en-US" sz="2400" kern="0" dirty="0">
                <a:solidFill>
                  <a:srgbClr val="000000"/>
                </a:solidFill>
                <a:latin typeface="Georgia" pitchFamily="18" charset="0"/>
              </a:rPr>
              <a:t>	 - public health</a:t>
            </a:r>
          </a:p>
          <a:p>
            <a:pPr marL="215900" lvl="0" indent="0" algn="l" eaLnBrk="1" hangingPunct="1">
              <a:spcBef>
                <a:spcPts val="400"/>
              </a:spcBef>
              <a:buNone/>
            </a:pPr>
            <a:r>
              <a:rPr lang="en-US" sz="2400" kern="0" dirty="0">
                <a:solidFill>
                  <a:srgbClr val="000000"/>
                </a:solidFill>
                <a:latin typeface="Georgia" pitchFamily="18" charset="0"/>
              </a:rPr>
              <a:t>	 - physical education</a:t>
            </a:r>
            <a:endParaRPr lang="en-US" sz="2400" kern="0" dirty="0">
              <a:solidFill>
                <a:srgbClr val="000000"/>
              </a:solidFill>
              <a:latin typeface="Georgia" pitchFamily="18" charset="0"/>
            </a:endParaRPr>
          </a:p>
        </p:txBody>
      </p:sp>
    </p:spTree>
    <p:extLst>
      <p:ext uri="{BB962C8B-B14F-4D97-AF65-F5344CB8AC3E}">
        <p14:creationId xmlns:p14="http://schemas.microsoft.com/office/powerpoint/2010/main" val="229545704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
        <p:nvSpPr>
          <p:cNvPr id="9219" name="Rectangle 3"/>
          <p:cNvSpPr>
            <a:spLocks noGrp="1" noChangeArrowheads="1"/>
          </p:cNvSpPr>
          <p:nvPr>
            <p:ph type="title"/>
          </p:nvPr>
        </p:nvSpPr>
        <p:spPr>
          <a:ln/>
        </p:spPr>
        <p:txBody>
          <a:bodyPr/>
          <a:lstStyle/>
          <a:p>
            <a:r>
              <a:rPr lang="en-US" dirty="0" smtClean="0"/>
              <a:t>Encouragement</a:t>
            </a:r>
            <a:endParaRPr lang="en-US" dirty="0"/>
          </a:p>
        </p:txBody>
      </p:sp>
      <p:pic>
        <p:nvPicPr>
          <p:cNvPr id="9218" name="Picture 2"/>
          <p:cNvPicPr>
            <a:picLocks noChangeAspect="1" noChangeArrowheads="1"/>
          </p:cNvPicPr>
          <p:nvPr/>
        </p:nvPicPr>
        <p:blipFill>
          <a:blip r:embed="rId2"/>
          <a:srcRect/>
          <a:stretch>
            <a:fillRect/>
          </a:stretch>
        </p:blipFill>
        <p:spPr bwMode="auto">
          <a:xfrm>
            <a:off x="7632700" y="215900"/>
            <a:ext cx="1296988" cy="1346200"/>
          </a:xfrm>
          <a:prstGeom prst="rect">
            <a:avLst/>
          </a:prstGeom>
          <a:noFill/>
          <a:ln w="12700">
            <a:noFill/>
            <a:miter lim="800000"/>
            <a:headEnd/>
            <a:tailEnd/>
          </a:ln>
        </p:spPr>
      </p:pic>
      <p:pic>
        <p:nvPicPr>
          <p:cNvPr id="3075" name="Picture 3" descr="S:\Bicycle Friendly America\Bicycle Friendly University\BFU pics\Cool_BFU_Pics\georgetown_fall2013_Phot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799" y="4444136"/>
            <a:ext cx="2783113" cy="2429104"/>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3"/>
          <p:cNvSpPr txBox="1">
            <a:spLocks/>
          </p:cNvSpPr>
          <p:nvPr/>
        </p:nvSpPr>
        <p:spPr bwMode="auto">
          <a:xfrm>
            <a:off x="138920" y="1645250"/>
            <a:ext cx="7785880" cy="285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254000"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812800" indent="-25400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55700" indent="-2540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511300" indent="-2540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1854200" indent="-2540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311400" indent="-2540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768600" indent="-2540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225800" indent="-2540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683000" indent="-2540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lvl="0" indent="0" algn="l" eaLnBrk="1" hangingPunct="1">
              <a:spcBef>
                <a:spcPts val="400"/>
              </a:spcBef>
              <a:buSzTx/>
              <a:buFont typeface="Arial" pitchFamily="34" charset="0"/>
              <a:buChar char="»"/>
            </a:pPr>
            <a:r>
              <a:rPr lang="en-US" sz="2800" kern="0" dirty="0">
                <a:solidFill>
                  <a:srgbClr val="000000"/>
                </a:solidFill>
                <a:latin typeface="Georgia" pitchFamily="18" charset="0"/>
                <a:ea typeface="ヒラギノ角ゴ ProN W3" charset="-128"/>
              </a:rPr>
              <a:t>Bike sharing/rental/loan system</a:t>
            </a:r>
          </a:p>
          <a:p>
            <a:pPr marL="0" lvl="0" indent="0" algn="l" eaLnBrk="1" hangingPunct="1">
              <a:spcBef>
                <a:spcPts val="400"/>
              </a:spcBef>
              <a:buSzTx/>
              <a:buFont typeface="Arial" pitchFamily="34" charset="0"/>
              <a:buChar char="»"/>
            </a:pPr>
            <a:r>
              <a:rPr lang="en-US" sz="2800" kern="0" dirty="0" smtClean="0">
                <a:solidFill>
                  <a:srgbClr val="000000"/>
                </a:solidFill>
                <a:latin typeface="Georgia" pitchFamily="18" charset="0"/>
                <a:ea typeface="ヒラギノ角ゴ ProN W3" charset="-128"/>
              </a:rPr>
              <a:t>Student </a:t>
            </a:r>
            <a:r>
              <a:rPr lang="en-US" sz="2800" kern="0" dirty="0">
                <a:solidFill>
                  <a:srgbClr val="000000"/>
                </a:solidFill>
                <a:latin typeface="Georgia" pitchFamily="18" charset="0"/>
                <a:ea typeface="ヒラギノ角ゴ ProN W3" charset="-128"/>
              </a:rPr>
              <a:t>groups, clubs and teams</a:t>
            </a:r>
          </a:p>
          <a:p>
            <a:pPr marL="0" lvl="0" indent="0" algn="l" eaLnBrk="1" hangingPunct="1">
              <a:spcBef>
                <a:spcPts val="400"/>
              </a:spcBef>
              <a:buSzTx/>
              <a:buFont typeface="Arial" pitchFamily="34" charset="0"/>
              <a:buChar char="»"/>
            </a:pPr>
            <a:r>
              <a:rPr lang="en-US" sz="2800" kern="0" dirty="0">
                <a:solidFill>
                  <a:srgbClr val="000000"/>
                </a:solidFill>
                <a:latin typeface="Georgia" pitchFamily="18" charset="0"/>
                <a:ea typeface="ヒラギノ角ゴ ProN W3" charset="-128"/>
              </a:rPr>
              <a:t>Events </a:t>
            </a:r>
          </a:p>
          <a:p>
            <a:pPr marL="0" lvl="0" indent="0" algn="l" eaLnBrk="1" hangingPunct="1">
              <a:spcBef>
                <a:spcPts val="400"/>
              </a:spcBef>
              <a:buSzTx/>
              <a:buFont typeface="Arial" pitchFamily="34" charset="0"/>
              <a:buChar char="»"/>
            </a:pPr>
            <a:r>
              <a:rPr lang="en-US" sz="2800" kern="0" dirty="0">
                <a:solidFill>
                  <a:srgbClr val="000000"/>
                </a:solidFill>
                <a:latin typeface="Georgia" pitchFamily="18" charset="0"/>
                <a:ea typeface="ヒラギノ角ゴ ProN W3" charset="-128"/>
              </a:rPr>
              <a:t>Recreational facilities</a:t>
            </a:r>
          </a:p>
          <a:p>
            <a:pPr marL="0" lvl="0" indent="0" algn="l" eaLnBrk="1" hangingPunct="1">
              <a:spcBef>
                <a:spcPts val="400"/>
              </a:spcBef>
              <a:buSzTx/>
              <a:buFont typeface="Arial" pitchFamily="34" charset="0"/>
              <a:buChar char="»"/>
            </a:pPr>
            <a:r>
              <a:rPr lang="en-US" sz="2800" kern="0" dirty="0">
                <a:solidFill>
                  <a:srgbClr val="000000"/>
                </a:solidFill>
                <a:latin typeface="Georgia" pitchFamily="18" charset="0"/>
                <a:ea typeface="ヒラギノ角ゴ ProN W3" charset="-128"/>
              </a:rPr>
              <a:t>Bicycle maps</a:t>
            </a:r>
          </a:p>
          <a:p>
            <a:pPr algn="l">
              <a:spcBef>
                <a:spcPts val="0"/>
              </a:spcBef>
            </a:pPr>
            <a:endParaRPr lang="en-US" altLang="en-US" sz="2800" dirty="0">
              <a:latin typeface="Georgia" pitchFamily="18" charset="0"/>
              <a:sym typeface="Arial" charset="0"/>
            </a:endParaRPr>
          </a:p>
        </p:txBody>
      </p:sp>
      <p:sp>
        <p:nvSpPr>
          <p:cNvPr id="11" name="TextBox 11"/>
          <p:cNvSpPr txBox="1">
            <a:spLocks noChangeArrowheads="1"/>
          </p:cNvSpPr>
          <p:nvPr/>
        </p:nvSpPr>
        <p:spPr bwMode="auto">
          <a:xfrm>
            <a:off x="7269466" y="6611630"/>
            <a:ext cx="16113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100" dirty="0" smtClean="0">
                <a:solidFill>
                  <a:schemeClr val="bg1"/>
                </a:solidFill>
                <a:latin typeface="Arial" charset="0"/>
              </a:rPr>
              <a:t>Georgetown University</a:t>
            </a:r>
            <a:endParaRPr lang="en-US" altLang="en-US" sz="1100" dirty="0">
              <a:solidFill>
                <a:schemeClr val="bg1"/>
              </a:solidFill>
              <a:latin typeface="Arial" charset="0"/>
            </a:endParaRPr>
          </a:p>
        </p:txBody>
      </p:sp>
      <p:pic>
        <p:nvPicPr>
          <p:cNvPr id="13" name="Picture 3" descr="S:\Bicycle Friendly America\Bicycle Friendly University\BFU pics\Cool_BFU_Pics\california-davis_fall2013_Photo1.jpg"/>
          <p:cNvPicPr>
            <a:picLocks noChangeAspect="1" noChangeArrowheads="1"/>
          </p:cNvPicPr>
          <p:nvPr/>
        </p:nvPicPr>
        <p:blipFill rotWithShape="1">
          <a:blip r:embed="rId4">
            <a:extLst>
              <a:ext uri="{28A0092B-C50C-407E-A947-70E740481C1C}">
                <a14:useLocalDpi xmlns:a14="http://schemas.microsoft.com/office/drawing/2010/main" val="0"/>
              </a:ext>
            </a:extLst>
          </a:blip>
          <a:srcRect l="12404" r="12946"/>
          <a:stretch/>
        </p:blipFill>
        <p:spPr bwMode="auto">
          <a:xfrm>
            <a:off x="-15240" y="4495800"/>
            <a:ext cx="3640562" cy="23622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1"/>
          <p:cNvSpPr txBox="1">
            <a:spLocks noChangeArrowheads="1"/>
          </p:cNvSpPr>
          <p:nvPr/>
        </p:nvSpPr>
        <p:spPr bwMode="auto">
          <a:xfrm>
            <a:off x="2133600" y="6596390"/>
            <a:ext cx="7825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100" dirty="0" smtClean="0">
                <a:solidFill>
                  <a:schemeClr val="bg1"/>
                </a:solidFill>
                <a:latin typeface="Arial" charset="0"/>
              </a:rPr>
              <a:t>UC Davis</a:t>
            </a:r>
            <a:endParaRPr lang="en-US" altLang="en-US" sz="1100" dirty="0">
              <a:solidFill>
                <a:schemeClr val="bg1"/>
              </a:solidFill>
              <a:latin typeface="Arial" charset="0"/>
            </a:endParaRPr>
          </a:p>
        </p:txBody>
      </p:sp>
      <p:pic>
        <p:nvPicPr>
          <p:cNvPr id="15" name="Picture 2" descr="C:\Users\Amelia\Pictures\IMG_01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799" y="4444136"/>
            <a:ext cx="3230527" cy="242275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1"/>
          <p:cNvSpPr txBox="1">
            <a:spLocks noChangeArrowheads="1"/>
          </p:cNvSpPr>
          <p:nvPr/>
        </p:nvSpPr>
        <p:spPr bwMode="auto">
          <a:xfrm>
            <a:off x="3733800" y="6596390"/>
            <a:ext cx="139333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100" dirty="0" smtClean="0">
                <a:latin typeface="Arial" charset="0"/>
              </a:rPr>
              <a:t>University of Illinois</a:t>
            </a:r>
            <a:endParaRPr lang="en-US" altLang="en-US" sz="1100" dirty="0">
              <a:latin typeface="Arial" charset="0"/>
            </a:endParaRPr>
          </a:p>
        </p:txBody>
      </p:sp>
    </p:spTree>
    <p:extLst>
      <p:ext uri="{BB962C8B-B14F-4D97-AF65-F5344CB8AC3E}">
        <p14:creationId xmlns:p14="http://schemas.microsoft.com/office/powerpoint/2010/main" val="37132747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81000"/>
            <a:ext cx="7315200" cy="1066800"/>
          </a:xfrm>
        </p:spPr>
        <p:txBody>
          <a:bodyPr/>
          <a:lstStyle/>
          <a:p>
            <a:r>
              <a:rPr lang="en-US" dirty="0" smtClean="0"/>
              <a:t>Encouragement</a:t>
            </a:r>
            <a:endParaRPr lang="en-US" dirty="0"/>
          </a:p>
        </p:txBody>
      </p:sp>
      <p:sp>
        <p:nvSpPr>
          <p:cNvPr id="5" name="Rectangle 4"/>
          <p:cNvSpPr/>
          <p:nvPr/>
        </p:nvSpPr>
        <p:spPr>
          <a:xfrm>
            <a:off x="2286000" y="2090172"/>
            <a:ext cx="4572000" cy="2246769"/>
          </a:xfrm>
          <a:prstGeom prst="rect">
            <a:avLst/>
          </a:prstGeom>
        </p:spPr>
        <p:txBody>
          <a:bodyPr>
            <a:spAutoFit/>
          </a:bodyPr>
          <a:lstStyle/>
          <a:p>
            <a:pPr eaLnBrk="1" hangingPunct="1"/>
            <a:r>
              <a:rPr lang="en-US" dirty="0" smtClean="0">
                <a:solidFill>
                  <a:schemeClr val="bg1"/>
                </a:solidFill>
                <a:latin typeface="Tahoma" charset="0"/>
                <a:cs typeface="Arial Unicode MS" charset="0"/>
              </a:rPr>
              <a:t>promotes </a:t>
            </a:r>
            <a:r>
              <a:rPr lang="en-US" dirty="0">
                <a:solidFill>
                  <a:schemeClr val="bg1"/>
                </a:solidFill>
                <a:latin typeface="Tahoma" charset="0"/>
                <a:cs typeface="Arial Unicode MS" charset="0"/>
              </a:rPr>
              <a:t>bicycling for fun, fitness and transportation, and work through advocacy and education for a bicycle-friendly America.</a:t>
            </a:r>
            <a:endParaRPr lang="en-US" dirty="0"/>
          </a:p>
        </p:txBody>
      </p:sp>
      <p:sp>
        <p:nvSpPr>
          <p:cNvPr id="6" name="Content Placeholder 3"/>
          <p:cNvSpPr txBox="1">
            <a:spLocks/>
          </p:cNvSpPr>
          <p:nvPr/>
        </p:nvSpPr>
        <p:spPr>
          <a:xfrm>
            <a:off x="228600" y="1752600"/>
            <a:ext cx="5486400" cy="4114800"/>
          </a:xfrm>
          <a:prstGeom prst="rect">
            <a:avLst/>
          </a:prstGeom>
        </p:spPr>
        <p:txBody>
          <a:bodyPr/>
          <a:lstStyle>
            <a:lvl1pPr marL="4699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1pPr>
            <a:lvl2pPr marL="8128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2pPr>
            <a:lvl3pPr marL="11557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3pPr>
            <a:lvl4pPr marL="15113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4pPr>
            <a:lvl5pPr marL="18542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5pPr>
            <a:lvl6pPr marL="23114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6pPr>
            <a:lvl7pPr marL="27686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7pPr>
            <a:lvl8pPr marL="32258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8pPr>
            <a:lvl9pPr marL="36830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9pPr>
          </a:lstStyle>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Commuter incentive program</a:t>
            </a:r>
          </a:p>
          <a:p>
            <a:pPr mar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National </a:t>
            </a:r>
            <a:r>
              <a:rPr lang="en-US" kern="0" dirty="0" smtClean="0">
                <a:solidFill>
                  <a:srgbClr val="000000"/>
                </a:solidFill>
                <a:latin typeface="Georgia" pitchFamily="18" charset="0"/>
                <a:ea typeface="ヒラギノ角ゴ ProN W3" charset="-128"/>
                <a:sym typeface="Gill Sans" charset="0"/>
              </a:rPr>
              <a:t>Bike </a:t>
            </a:r>
            <a:r>
              <a:rPr lang="en-US" kern="0" dirty="0" smtClean="0">
                <a:solidFill>
                  <a:srgbClr val="000000"/>
                </a:solidFill>
                <a:latin typeface="Georgia" pitchFamily="18" charset="0"/>
                <a:ea typeface="ヒラギノ角ゴ ProN W3" charset="-128"/>
                <a:sym typeface="Gill Sans" charset="0"/>
              </a:rPr>
              <a:t>Challenge</a:t>
            </a:r>
          </a:p>
          <a:p>
            <a:pPr mar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rPr>
              <a:t>On-campus </a:t>
            </a:r>
            <a:r>
              <a:rPr lang="en-US" kern="0" dirty="0">
                <a:solidFill>
                  <a:srgbClr val="000000"/>
                </a:solidFill>
                <a:latin typeface="Georgia" pitchFamily="18" charset="0"/>
                <a:ea typeface="ヒラギノ角ゴ ProN W3" charset="-128"/>
              </a:rPr>
              <a:t>Bike Center</a:t>
            </a:r>
          </a:p>
          <a:p>
            <a:pPr marL="0" lvl="0" indent="0" eaLnBrk="1" hangingPunct="1">
              <a:spcBef>
                <a:spcPts val="400"/>
              </a:spcBef>
              <a:buSzTx/>
              <a:buFont typeface="Arial" pitchFamily="34" charset="0"/>
              <a:buChar char="»"/>
            </a:pPr>
            <a:endParaRPr lang="en-US" kern="0" dirty="0" smtClean="0">
              <a:solidFill>
                <a:srgbClr val="000000"/>
              </a:solidFill>
              <a:latin typeface="Georgia" pitchFamily="18" charset="0"/>
              <a:ea typeface="ヒラギノ角ゴ ProN W3" charset="-128"/>
              <a:sym typeface="Gill Sans" charset="0"/>
            </a:endParaRPr>
          </a:p>
        </p:txBody>
      </p:sp>
      <p:pic>
        <p:nvPicPr>
          <p:cNvPr id="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154" r="17007"/>
          <a:stretch/>
        </p:blipFill>
        <p:spPr bwMode="auto">
          <a:xfrm>
            <a:off x="6311899" y="4585859"/>
            <a:ext cx="2832101" cy="2052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Content Placeholder 3" descr="2011_uw_madison_1.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996061" y="4594084"/>
            <a:ext cx="3404739" cy="2263915"/>
          </a:xfrm>
          <a:prstGeom prst="rect">
            <a:avLst/>
          </a:prstGeom>
        </p:spPr>
      </p:pic>
      <p:pic>
        <p:nvPicPr>
          <p:cNvPr id="11" name="Picture 5" descr="S:\Bicycle Friendly America\Bicycle Friendly University\BFU pics\CU bike station.JP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0" y="4611105"/>
            <a:ext cx="2995860" cy="224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48264" y="6608807"/>
            <a:ext cx="1951175" cy="246221"/>
          </a:xfrm>
          <a:prstGeom prst="rect">
            <a:avLst/>
          </a:prstGeom>
          <a:noFill/>
        </p:spPr>
        <p:txBody>
          <a:bodyPr wrap="none" rtlCol="0">
            <a:spAutoFit/>
          </a:bodyPr>
          <a:lstStyle/>
          <a:p>
            <a:r>
              <a:rPr lang="en-US" sz="1000" dirty="0" smtClean="0">
                <a:solidFill>
                  <a:schemeClr val="bg1"/>
                </a:solidFill>
              </a:rPr>
              <a:t>University of Colorado, Boulder</a:t>
            </a:r>
            <a:endParaRPr lang="en-US" sz="1000" dirty="0">
              <a:solidFill>
                <a:schemeClr val="bg1"/>
              </a:solidFill>
            </a:endParaRPr>
          </a:p>
        </p:txBody>
      </p:sp>
      <p:sp>
        <p:nvSpPr>
          <p:cNvPr id="13" name="TextBox 12"/>
          <p:cNvSpPr txBox="1"/>
          <p:nvPr/>
        </p:nvSpPr>
        <p:spPr>
          <a:xfrm>
            <a:off x="4251720" y="6586761"/>
            <a:ext cx="2060179" cy="246221"/>
          </a:xfrm>
          <a:prstGeom prst="rect">
            <a:avLst/>
          </a:prstGeom>
          <a:noFill/>
        </p:spPr>
        <p:txBody>
          <a:bodyPr wrap="none" rtlCol="0">
            <a:spAutoFit/>
          </a:bodyPr>
          <a:lstStyle/>
          <a:p>
            <a:r>
              <a:rPr lang="en-US" sz="1000" dirty="0" smtClean="0">
                <a:solidFill>
                  <a:schemeClr val="bg1"/>
                </a:solidFill>
              </a:rPr>
              <a:t>University of Wisconsin, Madison</a:t>
            </a:r>
            <a:endParaRPr lang="en-US" sz="1000" dirty="0">
              <a:solidFill>
                <a:schemeClr val="bg1"/>
              </a:solidFill>
            </a:endParaRPr>
          </a:p>
        </p:txBody>
      </p:sp>
      <p:sp>
        <p:nvSpPr>
          <p:cNvPr id="14" name="TextBox 13"/>
          <p:cNvSpPr txBox="1"/>
          <p:nvPr/>
        </p:nvSpPr>
        <p:spPr>
          <a:xfrm>
            <a:off x="7162800" y="6603927"/>
            <a:ext cx="1545616" cy="246221"/>
          </a:xfrm>
          <a:prstGeom prst="rect">
            <a:avLst/>
          </a:prstGeom>
          <a:noFill/>
        </p:spPr>
        <p:txBody>
          <a:bodyPr wrap="none" rtlCol="0">
            <a:spAutoFit/>
          </a:bodyPr>
          <a:lstStyle/>
          <a:p>
            <a:r>
              <a:rPr lang="en-US" sz="1000" dirty="0" smtClean="0">
                <a:solidFill>
                  <a:schemeClr val="tx1"/>
                </a:solidFill>
              </a:rPr>
              <a:t>National Bike Challenge</a:t>
            </a:r>
            <a:endParaRPr lang="en-US" sz="1000" dirty="0">
              <a:solidFill>
                <a:schemeClr val="tx1"/>
              </a:solidFill>
            </a:endParaRPr>
          </a:p>
        </p:txBody>
      </p:sp>
    </p:spTree>
    <p:extLst>
      <p:ext uri="{BB962C8B-B14F-4D97-AF65-F5344CB8AC3E}">
        <p14:creationId xmlns:p14="http://schemas.microsoft.com/office/powerpoint/2010/main" val="230579907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
        <p:nvSpPr>
          <p:cNvPr id="12"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13"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14" name="Rectangle 3"/>
          <p:cNvSpPr>
            <a:spLocks noGrp="1" noChangeArrowheads="1"/>
          </p:cNvSpPr>
          <p:nvPr>
            <p:ph type="title"/>
          </p:nvPr>
        </p:nvSpPr>
        <p:spPr>
          <a:xfrm>
            <a:off x="266700" y="266700"/>
            <a:ext cx="7340600" cy="1384300"/>
          </a:xfrm>
          <a:ln/>
        </p:spPr>
        <p:txBody>
          <a:bodyPr/>
          <a:lstStyle/>
          <a:p>
            <a:r>
              <a:rPr lang="en-US" dirty="0" smtClean="0">
                <a:latin typeface="Arial Narrow" pitchFamily="34" charset="0"/>
              </a:rPr>
              <a:t>About the League</a:t>
            </a:r>
            <a:endParaRPr lang="en-US" dirty="0">
              <a:latin typeface="Arial Narrow" pitchFamily="34" charset="0"/>
            </a:endParaRPr>
          </a:p>
        </p:txBody>
      </p:sp>
      <p:pic>
        <p:nvPicPr>
          <p:cNvPr id="9" name="Picture 3" descr="C:\Users\Amelia\Desktop\Vision mission.jpg"/>
          <p:cNvPicPr>
            <a:picLocks noChangeAspect="1" noChangeArrowheads="1"/>
          </p:cNvPicPr>
          <p:nvPr/>
        </p:nvPicPr>
        <p:blipFill rotWithShape="1">
          <a:blip r:embed="rId4">
            <a:extLst>
              <a:ext uri="{28A0092B-C50C-407E-A947-70E740481C1C}">
                <a14:useLocalDpi xmlns:a14="http://schemas.microsoft.com/office/drawing/2010/main" val="0"/>
              </a:ext>
            </a:extLst>
          </a:blip>
          <a:srcRect l="1596" t="50848"/>
          <a:stretch/>
        </p:blipFill>
        <p:spPr bwMode="auto">
          <a:xfrm>
            <a:off x="533400" y="1557411"/>
            <a:ext cx="4942541" cy="50126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melia\Desktop\americanwheelmen car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438400"/>
            <a:ext cx="3456139"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7315200" cy="1066800"/>
          </a:xfrm>
        </p:spPr>
        <p:txBody>
          <a:bodyPr/>
          <a:lstStyle/>
          <a:p>
            <a:r>
              <a:rPr lang="en-US" dirty="0" smtClean="0"/>
              <a:t>enforcement</a:t>
            </a:r>
            <a:endParaRPr lang="en-US" dirty="0"/>
          </a:p>
        </p:txBody>
      </p:sp>
      <p:sp>
        <p:nvSpPr>
          <p:cNvPr id="5" name="Rectangle 4"/>
          <p:cNvSpPr/>
          <p:nvPr/>
        </p:nvSpPr>
        <p:spPr>
          <a:xfrm>
            <a:off x="2286000" y="2090172"/>
            <a:ext cx="4572000" cy="2246769"/>
          </a:xfrm>
          <a:prstGeom prst="rect">
            <a:avLst/>
          </a:prstGeom>
        </p:spPr>
        <p:txBody>
          <a:bodyPr>
            <a:spAutoFit/>
          </a:bodyPr>
          <a:lstStyle/>
          <a:p>
            <a:pPr eaLnBrk="1" hangingPunct="1"/>
            <a:r>
              <a:rPr lang="en-US" dirty="0" smtClean="0">
                <a:solidFill>
                  <a:schemeClr val="bg1"/>
                </a:solidFill>
                <a:latin typeface="Tahoma" charset="0"/>
                <a:cs typeface="Arial Unicode MS" charset="0"/>
              </a:rPr>
              <a:t>promotes </a:t>
            </a:r>
            <a:r>
              <a:rPr lang="en-US" dirty="0">
                <a:solidFill>
                  <a:schemeClr val="bg1"/>
                </a:solidFill>
                <a:latin typeface="Tahoma" charset="0"/>
                <a:cs typeface="Arial Unicode MS" charset="0"/>
              </a:rPr>
              <a:t>bicycling for fun, fitness and transportation, and work through advocacy and education for a bicycle-friendly America.</a:t>
            </a:r>
            <a:endParaRPr lang="en-US" dirty="0"/>
          </a:p>
        </p:txBody>
      </p:sp>
      <p:sp>
        <p:nvSpPr>
          <p:cNvPr id="6" name="Content Placeholder 3"/>
          <p:cNvSpPr txBox="1">
            <a:spLocks/>
          </p:cNvSpPr>
          <p:nvPr/>
        </p:nvSpPr>
        <p:spPr>
          <a:xfrm>
            <a:off x="228600" y="1752600"/>
            <a:ext cx="4495800" cy="4114800"/>
          </a:xfrm>
          <a:prstGeom prst="rect">
            <a:avLst/>
          </a:prstGeom>
        </p:spPr>
        <p:txBody>
          <a:bodyPr/>
          <a:lstStyle>
            <a:lvl1pPr marL="4699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1pPr>
            <a:lvl2pPr marL="8128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2pPr>
            <a:lvl3pPr marL="11557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3pPr>
            <a:lvl4pPr marL="15113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4pPr>
            <a:lvl5pPr marL="18542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5pPr>
            <a:lvl6pPr marL="23114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6pPr>
            <a:lvl7pPr marL="27686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7pPr>
            <a:lvl8pPr marL="32258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8pPr>
            <a:lvl9pPr marL="36830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9pPr>
          </a:lstStyle>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Bike Registration</a:t>
            </a:r>
          </a:p>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Bike theft prevention</a:t>
            </a:r>
          </a:p>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Campus police on bikes</a:t>
            </a:r>
          </a:p>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Bike safety</a:t>
            </a:r>
          </a:p>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Targeted </a:t>
            </a:r>
            <a:r>
              <a:rPr lang="en-US" kern="0" dirty="0" smtClean="0">
                <a:solidFill>
                  <a:srgbClr val="000000"/>
                </a:solidFill>
                <a:latin typeface="Georgia" pitchFamily="18" charset="0"/>
                <a:ea typeface="ヒラギノ角ゴ ProN W3" charset="-128"/>
                <a:sym typeface="Gill Sans" charset="0"/>
              </a:rPr>
              <a:t>enforcement</a:t>
            </a:r>
          </a:p>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Helmet &amp; light giveaways</a:t>
            </a:r>
          </a:p>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Equitable policies for bicycles</a:t>
            </a:r>
            <a:endParaRPr lang="en-US" kern="0" dirty="0" smtClean="0">
              <a:solidFill>
                <a:srgbClr val="000000"/>
              </a:solidFill>
              <a:latin typeface="Georgia" pitchFamily="18" charset="0"/>
              <a:ea typeface="ヒラギノ角ゴ ProN W3" charset="-128"/>
              <a:sym typeface="Gill Sans" charset="0"/>
            </a:endParaRPr>
          </a:p>
          <a:p>
            <a:pPr marL="215900" indent="0">
              <a:lnSpc>
                <a:spcPct val="50000"/>
              </a:lnSpc>
              <a:buNone/>
            </a:pPr>
            <a:endParaRPr lang="en-US" dirty="0" smtClean="0">
              <a:latin typeface="Georgia"/>
              <a:cs typeface="Georgia"/>
            </a:endParaRPr>
          </a:p>
        </p:txBody>
      </p:sp>
      <p:sp>
        <p:nvSpPr>
          <p:cNvPr id="4" name="TextBox 3"/>
          <p:cNvSpPr txBox="1"/>
          <p:nvPr/>
        </p:nvSpPr>
        <p:spPr>
          <a:xfrm>
            <a:off x="5334000" y="6172200"/>
            <a:ext cx="2414444" cy="400110"/>
          </a:xfrm>
          <a:prstGeom prst="rect">
            <a:avLst/>
          </a:prstGeom>
          <a:noFill/>
        </p:spPr>
        <p:txBody>
          <a:bodyPr wrap="none" rtlCol="0">
            <a:spAutoFit/>
          </a:bodyPr>
          <a:lstStyle/>
          <a:p>
            <a:r>
              <a:rPr lang="en-US" sz="2000" dirty="0" smtClean="0">
                <a:latin typeface="+mn-lt"/>
              </a:rPr>
              <a:t>Stanford University</a:t>
            </a:r>
            <a:endParaRPr lang="en-US" sz="2000" dirty="0">
              <a:latin typeface="+mn-lt"/>
            </a:endParaRPr>
          </a:p>
        </p:txBody>
      </p:sp>
      <p:pic>
        <p:nvPicPr>
          <p:cNvPr id="8" name="Picture 3" descr="sprocket man.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95800" y="838200"/>
            <a:ext cx="3733800" cy="512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 name="Picture 2"/>
          <p:cNvPicPr>
            <a:picLocks noChangeAspect="1" noChangeArrowheads="1"/>
          </p:cNvPicPr>
          <p:nvPr/>
        </p:nvPicPr>
        <p:blipFill>
          <a:blip r:embed="rId4"/>
          <a:srcRect/>
          <a:stretch>
            <a:fillRect/>
          </a:stretch>
        </p:blipFill>
        <p:spPr bwMode="auto">
          <a:xfrm>
            <a:off x="7632700" y="215900"/>
            <a:ext cx="1296988" cy="1346200"/>
          </a:xfrm>
          <a:prstGeom prst="rect">
            <a:avLst/>
          </a:prstGeom>
          <a:noFill/>
          <a:ln w="12700">
            <a:noFill/>
            <a:miter lim="800000"/>
            <a:headEnd/>
            <a:tailEnd/>
          </a:ln>
        </p:spPr>
      </p:pic>
    </p:spTree>
    <p:extLst>
      <p:ext uri="{BB962C8B-B14F-4D97-AF65-F5344CB8AC3E}">
        <p14:creationId xmlns:p14="http://schemas.microsoft.com/office/powerpoint/2010/main" val="377623760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8200" y="236220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57200" y="304800"/>
            <a:ext cx="7315200" cy="1066800"/>
          </a:xfrm>
        </p:spPr>
        <p:txBody>
          <a:bodyPr/>
          <a:lstStyle/>
          <a:p>
            <a:r>
              <a:rPr lang="en-US" dirty="0" smtClean="0"/>
              <a:t>enforcement</a:t>
            </a:r>
            <a:endParaRPr lang="en-US" dirty="0"/>
          </a:p>
        </p:txBody>
      </p:sp>
      <p:sp>
        <p:nvSpPr>
          <p:cNvPr id="4" name="TextBox 3"/>
          <p:cNvSpPr txBox="1"/>
          <p:nvPr/>
        </p:nvSpPr>
        <p:spPr>
          <a:xfrm>
            <a:off x="5276508" y="1676400"/>
            <a:ext cx="2522101" cy="400110"/>
          </a:xfrm>
          <a:prstGeom prst="rect">
            <a:avLst/>
          </a:prstGeom>
          <a:noFill/>
        </p:spPr>
        <p:txBody>
          <a:bodyPr wrap="none" rtlCol="0">
            <a:spAutoFit/>
          </a:bodyPr>
          <a:lstStyle/>
          <a:p>
            <a:r>
              <a:rPr lang="en-US" sz="2000" dirty="0" smtClean="0"/>
              <a:t>University of Arizona</a:t>
            </a:r>
            <a:endParaRPr lang="en-US" sz="2000" dirty="0"/>
          </a:p>
        </p:txBody>
      </p:sp>
      <p:pic>
        <p:nvPicPr>
          <p:cNvPr id="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a:xfrm>
            <a:off x="304800" y="1600200"/>
            <a:ext cx="4987925" cy="35598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a:srcRect/>
          <a:stretch>
            <a:fillRect/>
          </a:stretch>
        </p:blipFill>
        <p:spPr bwMode="auto">
          <a:xfrm>
            <a:off x="7632700" y="215900"/>
            <a:ext cx="1296988" cy="1346200"/>
          </a:xfrm>
          <a:prstGeom prst="rect">
            <a:avLst/>
          </a:prstGeom>
          <a:noFill/>
          <a:ln w="12700">
            <a:noFill/>
            <a:miter lim="800000"/>
            <a:headEnd/>
            <a:tailEnd/>
          </a:ln>
        </p:spPr>
      </p:pic>
      <p:sp>
        <p:nvSpPr>
          <p:cNvPr id="8"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Tree>
    <p:extLst>
      <p:ext uri="{BB962C8B-B14F-4D97-AF65-F5344CB8AC3E}">
        <p14:creationId xmlns:p14="http://schemas.microsoft.com/office/powerpoint/2010/main" val="323617671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04800"/>
            <a:ext cx="7315200" cy="1066800"/>
          </a:xfrm>
        </p:spPr>
        <p:txBody>
          <a:bodyPr/>
          <a:lstStyle/>
          <a:p>
            <a:r>
              <a:rPr lang="en-US" dirty="0" smtClean="0"/>
              <a:t>Evaluation &amp; planning</a:t>
            </a:r>
            <a:endParaRPr lang="en-US" dirty="0"/>
          </a:p>
        </p:txBody>
      </p:sp>
      <p:sp>
        <p:nvSpPr>
          <p:cNvPr id="5" name="Rectangle 4"/>
          <p:cNvSpPr/>
          <p:nvPr/>
        </p:nvSpPr>
        <p:spPr>
          <a:xfrm>
            <a:off x="2286000" y="2090172"/>
            <a:ext cx="4572000" cy="2246769"/>
          </a:xfrm>
          <a:prstGeom prst="rect">
            <a:avLst/>
          </a:prstGeom>
        </p:spPr>
        <p:txBody>
          <a:bodyPr>
            <a:spAutoFit/>
          </a:bodyPr>
          <a:lstStyle/>
          <a:p>
            <a:pPr eaLnBrk="1" hangingPunct="1"/>
            <a:r>
              <a:rPr lang="en-US" dirty="0" smtClean="0">
                <a:solidFill>
                  <a:schemeClr val="bg1"/>
                </a:solidFill>
                <a:latin typeface="Tahoma" charset="0"/>
                <a:cs typeface="Arial Unicode MS" charset="0"/>
              </a:rPr>
              <a:t>promotes </a:t>
            </a:r>
            <a:r>
              <a:rPr lang="en-US" dirty="0">
                <a:solidFill>
                  <a:schemeClr val="bg1"/>
                </a:solidFill>
                <a:latin typeface="Tahoma" charset="0"/>
                <a:cs typeface="Arial Unicode MS" charset="0"/>
              </a:rPr>
              <a:t>bicycling for fun, fitness and transportation, and work through advocacy and education for a bicycle-friendly America.</a:t>
            </a:r>
            <a:endParaRPr lang="en-US" dirty="0"/>
          </a:p>
        </p:txBody>
      </p:sp>
      <p:sp>
        <p:nvSpPr>
          <p:cNvPr id="6" name="Content Placeholder 3"/>
          <p:cNvSpPr txBox="1">
            <a:spLocks/>
          </p:cNvSpPr>
          <p:nvPr/>
        </p:nvSpPr>
        <p:spPr>
          <a:xfrm>
            <a:off x="228599" y="1752600"/>
            <a:ext cx="5277687" cy="4114800"/>
          </a:xfrm>
          <a:prstGeom prst="rect">
            <a:avLst/>
          </a:prstGeom>
        </p:spPr>
        <p:txBody>
          <a:bodyPr/>
          <a:lstStyle>
            <a:lvl1pPr marL="4699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1pPr>
            <a:lvl2pPr marL="8128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2pPr>
            <a:lvl3pPr marL="11557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3pPr>
            <a:lvl4pPr marL="15113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4pPr>
            <a:lvl5pPr marL="18542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5pPr>
            <a:lvl6pPr marL="23114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6pPr>
            <a:lvl7pPr marL="27686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7pPr>
            <a:lvl8pPr marL="32258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8pPr>
            <a:lvl9pPr marL="36830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9pPr>
          </a:lstStyle>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 Comprehensive </a:t>
            </a:r>
            <a:r>
              <a:rPr lang="en-US" kern="0" dirty="0">
                <a:solidFill>
                  <a:srgbClr val="000000"/>
                </a:solidFill>
                <a:latin typeface="Georgia" pitchFamily="18" charset="0"/>
                <a:ea typeface="ヒラギノ角ゴ ProN W3" charset="-128"/>
                <a:sym typeface="Gill Sans" charset="0"/>
              </a:rPr>
              <a:t>Bicycle Master Plan</a:t>
            </a:r>
          </a:p>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 Staff </a:t>
            </a:r>
            <a:r>
              <a:rPr lang="en-US" kern="0" dirty="0">
                <a:solidFill>
                  <a:srgbClr val="000000"/>
                </a:solidFill>
                <a:latin typeface="Georgia" pitchFamily="18" charset="0"/>
                <a:ea typeface="ヒラギノ角ゴ ProN W3" charset="-128"/>
                <a:sym typeface="Gill Sans" charset="0"/>
              </a:rPr>
              <a:t>time on bicycle initiatives</a:t>
            </a:r>
          </a:p>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 Bicycle </a:t>
            </a:r>
            <a:r>
              <a:rPr lang="en-US" kern="0" dirty="0">
                <a:solidFill>
                  <a:srgbClr val="000000"/>
                </a:solidFill>
                <a:latin typeface="Georgia" pitchFamily="18" charset="0"/>
                <a:ea typeface="ヒラギノ角ゴ ProN W3" charset="-128"/>
                <a:sym typeface="Gill Sans" charset="0"/>
              </a:rPr>
              <a:t>Advisory Committee</a:t>
            </a:r>
          </a:p>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 Bicycle </a:t>
            </a:r>
            <a:r>
              <a:rPr lang="en-US" kern="0" dirty="0">
                <a:solidFill>
                  <a:srgbClr val="000000"/>
                </a:solidFill>
                <a:latin typeface="Georgia" pitchFamily="18" charset="0"/>
                <a:ea typeface="ヒラギノ角ゴ ProN W3" charset="-128"/>
                <a:sym typeface="Gill Sans" charset="0"/>
              </a:rPr>
              <a:t>counts, data collection</a:t>
            </a:r>
          </a:p>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 Crash </a:t>
            </a:r>
            <a:r>
              <a:rPr lang="en-US" kern="0" dirty="0">
                <a:solidFill>
                  <a:srgbClr val="000000"/>
                </a:solidFill>
                <a:latin typeface="Georgia" pitchFamily="18" charset="0"/>
                <a:ea typeface="ヒラギノ角ゴ ProN W3" charset="-128"/>
                <a:sym typeface="Gill Sans" charset="0"/>
              </a:rPr>
              <a:t>analysis &amp; reduction</a:t>
            </a:r>
          </a:p>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 Satisfaction </a:t>
            </a:r>
            <a:r>
              <a:rPr lang="en-US" kern="0" dirty="0">
                <a:solidFill>
                  <a:srgbClr val="000000"/>
                </a:solidFill>
                <a:latin typeface="Georgia" pitchFamily="18" charset="0"/>
                <a:ea typeface="ヒラギノ角ゴ ProN W3" charset="-128"/>
                <a:sym typeface="Gill Sans" charset="0"/>
              </a:rPr>
              <a:t>survey</a:t>
            </a:r>
          </a:p>
          <a:p>
            <a:pPr marL="0" lvl="0" indent="0" eaLnBrk="1" hangingPunct="1">
              <a:spcBef>
                <a:spcPts val="400"/>
              </a:spcBef>
              <a:buSzTx/>
              <a:buFont typeface="Arial" pitchFamily="34" charset="0"/>
              <a:buChar char="»"/>
            </a:pPr>
            <a:r>
              <a:rPr lang="en-US" kern="0" dirty="0" smtClean="0">
                <a:solidFill>
                  <a:srgbClr val="000000"/>
                </a:solidFill>
                <a:latin typeface="Georgia" pitchFamily="18" charset="0"/>
                <a:ea typeface="ヒラギノ角ゴ ProN W3" charset="-128"/>
                <a:sym typeface="Gill Sans" charset="0"/>
              </a:rPr>
              <a:t> Dedicated </a:t>
            </a:r>
            <a:r>
              <a:rPr lang="en-US" kern="0" dirty="0">
                <a:solidFill>
                  <a:srgbClr val="000000"/>
                </a:solidFill>
                <a:latin typeface="Georgia" pitchFamily="18" charset="0"/>
                <a:ea typeface="ヒラギノ角ゴ ProN W3" charset="-128"/>
                <a:sym typeface="Gill Sans" charset="0"/>
              </a:rPr>
              <a:t>funding</a:t>
            </a:r>
          </a:p>
          <a:p>
            <a:pPr marL="0" lvl="0" indent="0" eaLnBrk="1" hangingPunct="1">
              <a:spcBef>
                <a:spcPts val="400"/>
              </a:spcBef>
              <a:buSzTx/>
              <a:buFont typeface="Arial" pitchFamily="34" charset="0"/>
              <a:buChar char="»"/>
            </a:pPr>
            <a:endParaRPr lang="en-US" kern="0" dirty="0" smtClean="0">
              <a:solidFill>
                <a:srgbClr val="000000"/>
              </a:solidFill>
              <a:latin typeface="Georgia" pitchFamily="18" charset="0"/>
              <a:ea typeface="ヒラギノ角ゴ ProN W3" charset="-128"/>
              <a:sym typeface="Gill Sans" charset="0"/>
            </a:endParaRPr>
          </a:p>
          <a:p>
            <a:pPr marL="0" lvl="0" indent="0" eaLnBrk="1" hangingPunct="1">
              <a:spcBef>
                <a:spcPts val="400"/>
              </a:spcBef>
              <a:buSzTx/>
              <a:buFont typeface="Arial" pitchFamily="34" charset="0"/>
              <a:buChar char="»"/>
            </a:pPr>
            <a:endParaRPr lang="en-US" kern="0" dirty="0" smtClean="0">
              <a:solidFill>
                <a:srgbClr val="000000"/>
              </a:solidFill>
              <a:latin typeface="Georgia" pitchFamily="18" charset="0"/>
              <a:ea typeface="ヒラギノ角ゴ ProN W3" charset="-128"/>
              <a:sym typeface="Gill Sans" charset="0"/>
            </a:endParaRPr>
          </a:p>
        </p:txBody>
      </p:sp>
      <p:pic>
        <p:nvPicPr>
          <p:cNvPr id="7"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8"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6286" y="1905000"/>
            <a:ext cx="3423402" cy="4373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894248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Application review</a:t>
            </a:r>
            <a:endParaRPr lang="en-US" dirty="0"/>
          </a:p>
        </p:txBody>
      </p:sp>
      <p:sp>
        <p:nvSpPr>
          <p:cNvPr id="9220" name="Rectangle 4"/>
          <p:cNvSpPr>
            <a:spLocks noGrp="1" noChangeArrowheads="1"/>
          </p:cNvSpPr>
          <p:nvPr>
            <p:ph type="body" idx="1"/>
          </p:nvPr>
        </p:nvSpPr>
        <p:spPr>
          <a:xfrm>
            <a:off x="266700" y="1778000"/>
            <a:ext cx="4305300" cy="4800600"/>
          </a:xfrm>
          <a:ln/>
        </p:spPr>
        <p:txBody>
          <a:bodyPr/>
          <a:lstStyle/>
          <a:p>
            <a:pPr>
              <a:buClrTx/>
            </a:pPr>
            <a:r>
              <a:rPr lang="en-US" dirty="0" smtClean="0"/>
              <a:t>Applications </a:t>
            </a:r>
            <a:r>
              <a:rPr lang="en-US" dirty="0"/>
              <a:t>received and reviewed </a:t>
            </a:r>
            <a:r>
              <a:rPr lang="en-US" dirty="0" smtClean="0"/>
              <a:t>by le</a:t>
            </a:r>
            <a:r>
              <a:rPr lang="en-US" dirty="0" smtClean="0"/>
              <a:t>ague staff</a:t>
            </a:r>
          </a:p>
          <a:p>
            <a:pPr>
              <a:buClrTx/>
            </a:pPr>
            <a:r>
              <a:rPr lang="en-US" dirty="0" smtClean="0"/>
              <a:t>Input received from local cyclists, students, employees, and bicycle advocates </a:t>
            </a:r>
            <a:endParaRPr lang="en-US" dirty="0" smtClean="0"/>
          </a:p>
          <a:p>
            <a:pPr>
              <a:buClrTx/>
              <a:buNone/>
            </a:pPr>
            <a:endParaRPr lang="en-US" dirty="0" smtClean="0"/>
          </a:p>
        </p:txBody>
      </p:sp>
      <p:pic>
        <p:nvPicPr>
          <p:cNvPr id="6" name="Picture 12" descr="S:\Photos &amp; Graphics\Photo database\BFB images\Commuting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00600" y="1676400"/>
            <a:ext cx="3453006" cy="5181600"/>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Benefits of applying</a:t>
            </a:r>
            <a:endParaRPr lang="en-US" dirty="0"/>
          </a:p>
        </p:txBody>
      </p:sp>
      <p:sp>
        <p:nvSpPr>
          <p:cNvPr id="9220" name="Rectangle 4"/>
          <p:cNvSpPr>
            <a:spLocks noGrp="1" noChangeArrowheads="1"/>
          </p:cNvSpPr>
          <p:nvPr>
            <p:ph type="body" idx="1"/>
          </p:nvPr>
        </p:nvSpPr>
        <p:spPr>
          <a:xfrm>
            <a:off x="-1" y="1371600"/>
            <a:ext cx="3928403" cy="2971800"/>
          </a:xfrm>
          <a:ln/>
        </p:spPr>
        <p:txBody>
          <a:bodyPr anchor="ctr"/>
          <a:lstStyle/>
          <a:p>
            <a:r>
              <a:rPr lang="en-US" dirty="0" smtClean="0"/>
              <a:t>Feedback </a:t>
            </a:r>
          </a:p>
          <a:p>
            <a:r>
              <a:rPr lang="en-US" dirty="0" smtClean="0"/>
              <a:t>Benchmarking</a:t>
            </a:r>
          </a:p>
          <a:p>
            <a:r>
              <a:rPr lang="en-US" dirty="0" smtClean="0"/>
              <a:t>Coordination </a:t>
            </a:r>
          </a:p>
          <a:p>
            <a:pPr>
              <a:buNone/>
            </a:pPr>
            <a:r>
              <a:rPr lang="en-US" dirty="0" smtClean="0"/>
              <a:t>	of efforts</a:t>
            </a:r>
          </a:p>
          <a:p>
            <a:r>
              <a:rPr lang="en-US" dirty="0" smtClean="0"/>
              <a:t>Recognition</a:t>
            </a:r>
          </a:p>
        </p:txBody>
      </p:sp>
      <p:pic>
        <p:nvPicPr>
          <p:cNvPr id="6" name="Picture 8" descr="S:\Summit\Summit 2011\Photos\university2_201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10409" y="1828800"/>
            <a:ext cx="5619279" cy="3733800"/>
          </a:xfrm>
          <a:prstGeom prst="rect">
            <a:avLst/>
          </a:prstGeom>
          <a:noFill/>
          <a:ln w="9525">
            <a:noFill/>
            <a:miter lim="800000"/>
            <a:headEnd/>
            <a:tailEnd/>
          </a:ln>
        </p:spPr>
      </p:pic>
      <p:pic>
        <p:nvPicPr>
          <p:cNvPr id="7" name="Picture 8" descr="C:\Users\Amelia\Dropbox\BFU\Materials\bfu_spring_2013_feedback_harvar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177381"/>
            <a:ext cx="3547403" cy="2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Get started</a:t>
            </a:r>
            <a:endParaRPr lang="en-US" dirty="0"/>
          </a:p>
        </p:txBody>
      </p:sp>
      <p:sp>
        <p:nvSpPr>
          <p:cNvPr id="9220" name="Rectangle 4"/>
          <p:cNvSpPr>
            <a:spLocks noGrp="1" noChangeArrowheads="1"/>
          </p:cNvSpPr>
          <p:nvPr>
            <p:ph type="body" idx="1"/>
          </p:nvPr>
        </p:nvSpPr>
        <p:spPr>
          <a:ln/>
        </p:spPr>
        <p:txBody>
          <a:bodyPr/>
          <a:lstStyle/>
          <a:p>
            <a:pPr>
              <a:lnSpc>
                <a:spcPct val="150000"/>
              </a:lnSpc>
              <a:buClrTx/>
              <a:buNone/>
            </a:pPr>
            <a:r>
              <a:rPr lang="en-US" dirty="0" smtClean="0"/>
              <a:t>Go to: bikeleague.org/university </a:t>
            </a:r>
          </a:p>
          <a:p>
            <a:pPr>
              <a:lnSpc>
                <a:spcPct val="150000"/>
              </a:lnSpc>
              <a:buClrTx/>
            </a:pPr>
            <a:r>
              <a:rPr lang="en-US" dirty="0" smtClean="0"/>
              <a:t>Use BFU Scorecard for self-assessment </a:t>
            </a:r>
          </a:p>
          <a:p>
            <a:pPr>
              <a:lnSpc>
                <a:spcPct val="150000"/>
              </a:lnSpc>
              <a:buClrTx/>
            </a:pPr>
            <a:r>
              <a:rPr lang="en-US" dirty="0" smtClean="0"/>
              <a:t>Review the application and resources yourself to see how bicycle-friendly your university is today</a:t>
            </a:r>
          </a:p>
          <a:p>
            <a:pPr>
              <a:lnSpc>
                <a:spcPct val="150000"/>
              </a:lnSpc>
              <a:buClrTx/>
            </a:pPr>
            <a:r>
              <a:rPr lang="en-US" dirty="0" smtClean="0"/>
              <a:t>Coordinate with your local bicycle advocacy group  and contact staff for assistance</a:t>
            </a:r>
          </a:p>
          <a:p>
            <a:pPr>
              <a:buClrTx/>
            </a:pPr>
            <a:endParaRPr lang="en-US" dirty="0" smtClean="0"/>
          </a:p>
          <a:p>
            <a:pPr>
              <a:buClrTx/>
            </a:pPr>
            <a:endParaRPr 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Online resource library</a:t>
            </a:r>
            <a:endParaRPr lang="en-US"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521" y="1371600"/>
            <a:ext cx="7322425"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3835400"/>
          </a:xfrm>
          <a:prstGeom prst="rect">
            <a:avLst/>
          </a:prstGeom>
          <a:noFill/>
          <a:ln w="9525">
            <a:noFill/>
            <a:miter lim="800000"/>
            <a:headEnd/>
            <a:tailEnd/>
          </a:ln>
        </p:spPr>
      </p:pic>
      <p:sp>
        <p:nvSpPr>
          <p:cNvPr id="10242" name="Rectangle 2"/>
          <p:cNvSpPr>
            <a:spLocks noGrp="1" noChangeArrowheads="1"/>
          </p:cNvSpPr>
          <p:nvPr>
            <p:ph type="title"/>
          </p:nvPr>
        </p:nvSpPr>
        <p:spPr>
          <a:ln/>
        </p:spPr>
        <p:txBody>
          <a:bodyPr/>
          <a:lstStyle/>
          <a:p>
            <a:r>
              <a:rPr lang="en-US" sz="3200" cap="none" smtClean="0">
                <a:latin typeface="Georgia" pitchFamily="18" charset="0"/>
              </a:rPr>
              <a:t>[Insert </a:t>
            </a:r>
            <a:r>
              <a:rPr lang="en-US" sz="3200" cap="none" dirty="0" smtClean="0">
                <a:latin typeface="Georgia" pitchFamily="18" charset="0"/>
              </a:rPr>
              <a:t>contact info]</a:t>
            </a:r>
            <a:endParaRPr lang="en-US" sz="3200" cap="none" dirty="0">
              <a:latin typeface="Georgia" pitchFamily="18"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3835400"/>
          </a:xfrm>
          <a:prstGeom prst="rect">
            <a:avLst/>
          </a:prstGeom>
          <a:noFill/>
          <a:ln w="9525">
            <a:noFill/>
            <a:miter lim="800000"/>
            <a:headEnd/>
            <a:tailEnd/>
          </a:ln>
        </p:spPr>
      </p:pic>
      <p:pic>
        <p:nvPicPr>
          <p:cNvPr id="11267" name="Picture 3"/>
          <p:cNvPicPr>
            <a:picLocks noChangeAspect="1" noChangeArrowheads="1"/>
          </p:cNvPicPr>
          <p:nvPr/>
        </p:nvPicPr>
        <p:blipFill>
          <a:blip r:embed="rId4"/>
          <a:srcRect/>
          <a:stretch>
            <a:fillRect/>
          </a:stretch>
        </p:blipFill>
        <p:spPr bwMode="auto">
          <a:xfrm>
            <a:off x="266700" y="-12700"/>
            <a:ext cx="2540000" cy="2905125"/>
          </a:xfrm>
          <a:prstGeom prst="rect">
            <a:avLst/>
          </a:prstGeom>
          <a:noFill/>
          <a:ln w="12700">
            <a:noFill/>
            <a:miter lim="800000"/>
            <a:headEnd/>
            <a:tailEnd/>
          </a:ln>
        </p:spPr>
      </p:pic>
      <p:sp>
        <p:nvSpPr>
          <p:cNvPr id="11269" name="Rectangle 5"/>
          <p:cNvSpPr>
            <a:spLocks noGrp="1" noChangeArrowheads="1"/>
          </p:cNvSpPr>
          <p:nvPr>
            <p:ph type="title"/>
          </p:nvPr>
        </p:nvSpPr>
        <p:spPr bwMode="auto">
          <a:xfrm>
            <a:off x="266700" y="3975100"/>
            <a:ext cx="8115300" cy="749300"/>
          </a:xfrm>
          <a:noFill/>
          <a:ln w="12700">
            <a:miter lim="800000"/>
            <a:headEnd/>
            <a:tailEnd/>
          </a:ln>
        </p:spPr>
        <p:txBody>
          <a:bodyPr wrap="square" lIns="0" tIns="0" rIns="0" bIns="0" numCol="1" anchor="ctr" anchorCtr="0" compatLnSpc="1">
            <a:prstTxWarp prst="textNoShape">
              <a:avLst/>
            </a:prstTxWarp>
          </a:bodyPr>
          <a:lstStyle/>
          <a:p>
            <a:r>
              <a:rPr lang="en-US" dirty="0" smtClean="0">
                <a:latin typeface="Arial Narrow" pitchFamily="34" charset="0"/>
              </a:rPr>
              <a:t>THANK YOU!</a:t>
            </a:r>
            <a:endParaRPr lang="en-US" dirty="0">
              <a:latin typeface="Arial Narrow" pitchFamily="34" charset="0"/>
            </a:endParaRPr>
          </a:p>
        </p:txBody>
      </p:sp>
      <p:pic>
        <p:nvPicPr>
          <p:cNvPr id="6" name="Picture 5" descr="address image cop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5029200"/>
            <a:ext cx="8259530" cy="1298361"/>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Outline_0301132.jpg"/>
          <p:cNvPicPr>
            <a:picLocks noChangeAspect="1"/>
          </p:cNvPicPr>
          <p:nvPr/>
        </p:nvPicPr>
        <p:blipFill>
          <a:blip r:embed="rId3" cstate="screen"/>
          <a:stretch>
            <a:fillRect/>
          </a:stretch>
        </p:blipFill>
        <p:spPr>
          <a:xfrm>
            <a:off x="-15522" y="-80094"/>
            <a:ext cx="9244584" cy="714354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6" name="Picture 2" descr="C:\Users\Amelia\Dropbox\Logos\BFA logo\TheLEAGUE-BF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
            <a:ext cx="322897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Users\Amelia\Dropbox\Logos\BFA logo\PROGRAMLOGOS\BFSTATE\TheLEAGUE-BFSTATE_B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1066800"/>
            <a:ext cx="45847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Users\Amelia\Dropbox\Logos\BFA logo\PROGRAMLOGOS\BFB\TheLEAGUE-BFB_B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3451225"/>
            <a:ext cx="45847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C:\Users\Amelia\Dropbox\Logos\BFA logo\PROGRAMLOGOS\BFCOMM\TheLEAGUE-BFCOMM_BK.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8700" y="2219325"/>
            <a:ext cx="45847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C:\Users\Amelia\Dropbox\Logos\BFA logo\PROGRAMLOGOS\BFU\TheLEAGUE-BFU_B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4635500"/>
            <a:ext cx="45847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74803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Providing a Roadmap for a Bicycle Friendly America</a:t>
            </a:r>
            <a:endParaRPr lang="en-US" dirty="0"/>
          </a:p>
        </p:txBody>
      </p:sp>
      <p:sp>
        <p:nvSpPr>
          <p:cNvPr id="9220" name="Rectangle 4"/>
          <p:cNvSpPr>
            <a:spLocks noGrp="1" noChangeArrowheads="1"/>
          </p:cNvSpPr>
          <p:nvPr>
            <p:ph type="body" idx="1"/>
          </p:nvPr>
        </p:nvSpPr>
        <p:spPr>
          <a:xfrm>
            <a:off x="3810000" y="1778000"/>
            <a:ext cx="5067300" cy="4800600"/>
          </a:xfrm>
          <a:ln/>
        </p:spPr>
        <p:txBody>
          <a:bodyPr/>
          <a:lstStyle/>
          <a:p>
            <a:r>
              <a:rPr lang="en-US" dirty="0" smtClean="0">
                <a:ea typeface="ＭＳ Ｐゴシック" charset="-128"/>
                <a:cs typeface="Arial" pitchFamily="34" charset="0"/>
              </a:rPr>
              <a:t>Setting targets and options for any place</a:t>
            </a:r>
          </a:p>
          <a:p>
            <a:r>
              <a:rPr lang="en-US" dirty="0" smtClean="0">
                <a:ea typeface="ＭＳ Ｐゴシック" charset="-128"/>
                <a:cs typeface="Arial" pitchFamily="34" charset="0"/>
              </a:rPr>
              <a:t>Benchmarking</a:t>
            </a:r>
          </a:p>
          <a:p>
            <a:r>
              <a:rPr lang="en-US" dirty="0" smtClean="0">
                <a:ea typeface="ＭＳ Ｐゴシック" charset="-128"/>
                <a:cs typeface="Arial" pitchFamily="34" charset="0"/>
              </a:rPr>
              <a:t>Facilitates partnership between advocates &amp; decision makers</a:t>
            </a:r>
          </a:p>
          <a:p>
            <a:r>
              <a:rPr lang="en-US" dirty="0" smtClean="0">
                <a:ea typeface="ＭＳ Ｐゴシック" charset="-128"/>
                <a:cs typeface="Arial" pitchFamily="34" charset="0"/>
              </a:rPr>
              <a:t>Hands-on assistance from staff</a:t>
            </a:r>
            <a:endParaRPr lang="en-US" sz="2400" dirty="0" smtClean="0">
              <a:ea typeface="ＭＳ Ｐゴシック" charset="-128"/>
              <a:cs typeface="Arial" pitchFamily="34" charset="0"/>
            </a:endParaRPr>
          </a:p>
          <a:p>
            <a:r>
              <a:rPr lang="en-US" dirty="0" smtClean="0">
                <a:ea typeface="ＭＳ Ｐゴシック" charset="-128"/>
                <a:cs typeface="Arial" pitchFamily="34" charset="0"/>
              </a:rPr>
              <a:t>Award designation and media promotion</a:t>
            </a:r>
          </a:p>
        </p:txBody>
      </p:sp>
      <p:pic>
        <p:nvPicPr>
          <p:cNvPr id="6" name="Picture 5" descr="2011_boston_3.jpg"/>
          <p:cNvPicPr>
            <a:picLocks noChangeAspect="1"/>
          </p:cNvPicPr>
          <p:nvPr/>
        </p:nvPicPr>
        <p:blipFill>
          <a:blip r:embed="rId4" cstate="screen"/>
          <a:stretch>
            <a:fillRect/>
          </a:stretch>
        </p:blipFill>
        <p:spPr>
          <a:xfrm>
            <a:off x="304800" y="1636263"/>
            <a:ext cx="3505200" cy="5221737"/>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Bicycling: a simple solution</a:t>
            </a:r>
            <a:endParaRPr lang="en-US" dirty="0"/>
          </a:p>
        </p:txBody>
      </p:sp>
      <p:sp>
        <p:nvSpPr>
          <p:cNvPr id="9220" name="Rectangle 4"/>
          <p:cNvSpPr>
            <a:spLocks noGrp="1" noChangeArrowheads="1"/>
          </p:cNvSpPr>
          <p:nvPr>
            <p:ph type="body" idx="1"/>
          </p:nvPr>
        </p:nvSpPr>
        <p:spPr>
          <a:xfrm>
            <a:off x="3581400" y="1778000"/>
            <a:ext cx="5295900" cy="4470400"/>
          </a:xfrm>
          <a:ln/>
        </p:spPr>
        <p:txBody>
          <a:bodyPr anchor="ctr"/>
          <a:lstStyle/>
          <a:p>
            <a:r>
              <a:rPr lang="en-US" dirty="0" smtClean="0"/>
              <a:t>Quality of campus life</a:t>
            </a:r>
          </a:p>
          <a:p>
            <a:r>
              <a:rPr lang="en-US" dirty="0" smtClean="0"/>
              <a:t>Reduced parking,  transportation and healthcare costs</a:t>
            </a:r>
          </a:p>
          <a:p>
            <a:r>
              <a:rPr lang="en-US" dirty="0" smtClean="0"/>
              <a:t>Congestion reduction</a:t>
            </a:r>
          </a:p>
          <a:p>
            <a:r>
              <a:rPr lang="en-US" dirty="0" smtClean="0"/>
              <a:t>Sustainability</a:t>
            </a:r>
          </a:p>
          <a:p>
            <a:r>
              <a:rPr lang="en-US" dirty="0" smtClean="0"/>
              <a:t>Improved health, happiness  and productivity</a:t>
            </a:r>
          </a:p>
          <a:p>
            <a:pPr>
              <a:buNone/>
            </a:pPr>
            <a:endParaRPr lang="en-US" dirty="0" smtClean="0"/>
          </a:p>
        </p:txBody>
      </p:sp>
      <p:pic>
        <p:nvPicPr>
          <p:cNvPr id="6" name="Picture 2" descr="C:\Users\user\Desktop\Missoula\tour dem parks hon_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 y="1447800"/>
            <a:ext cx="3200400" cy="2400300"/>
          </a:xfrm>
          <a:prstGeom prst="rect">
            <a:avLst/>
          </a:prstGeom>
          <a:noFill/>
          <a:ln w="9525">
            <a:noFill/>
            <a:miter lim="800000"/>
            <a:headEnd/>
            <a:tailEnd/>
          </a:ln>
        </p:spPr>
      </p:pic>
      <p:pic>
        <p:nvPicPr>
          <p:cNvPr id="7" name="Picture 4" descr="S:\Photos &amp; Graphics\Photo database\BFU images\Oregon State University\osu_spring2012_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4800" y="4114800"/>
            <a:ext cx="3200400" cy="2128321"/>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Bicycling: a simple solution</a:t>
            </a:r>
            <a:endParaRPr lang="en-US" dirty="0"/>
          </a:p>
        </p:txBody>
      </p:sp>
      <p:sp>
        <p:nvSpPr>
          <p:cNvPr id="9220" name="Rectangle 4"/>
          <p:cNvSpPr>
            <a:spLocks noGrp="1" noChangeArrowheads="1"/>
          </p:cNvSpPr>
          <p:nvPr>
            <p:ph type="body" idx="1"/>
          </p:nvPr>
        </p:nvSpPr>
        <p:spPr>
          <a:xfrm>
            <a:off x="5181600" y="1778000"/>
            <a:ext cx="3695700" cy="4800600"/>
          </a:xfrm>
          <a:ln/>
        </p:spPr>
        <p:txBody>
          <a:bodyPr/>
          <a:lstStyle/>
          <a:p>
            <a:pPr>
              <a:buClrTx/>
              <a:buNone/>
            </a:pPr>
            <a:r>
              <a:rPr lang="en-US" sz="2000" dirty="0" smtClean="0"/>
              <a:t>“Being able to say to the university, ‘For less than the cost of one deck-parking space, we were able to make all of the roads on campus more bicycle friendly’ was huge.”</a:t>
            </a:r>
          </a:p>
          <a:p>
            <a:pPr>
              <a:buClrTx/>
              <a:buNone/>
            </a:pPr>
            <a:r>
              <a:rPr lang="en-US" sz="2000" dirty="0" smtClean="0"/>
              <a:t> - </a:t>
            </a:r>
            <a:r>
              <a:rPr lang="en-US" sz="2000" b="1" dirty="0" smtClean="0"/>
              <a:t>Brian Williams, Duke University (Bronze)</a:t>
            </a:r>
          </a:p>
          <a:p>
            <a:pPr>
              <a:buClrTx/>
            </a:pPr>
            <a:endParaRPr lang="en-US" dirty="0" smtClean="0"/>
          </a:p>
          <a:p>
            <a:pPr>
              <a:buClrTx/>
            </a:pPr>
            <a:endParaRPr lang="en-US" dirty="0" smtClean="0"/>
          </a:p>
          <a:p>
            <a:pPr>
              <a:buClrTx/>
            </a:pPr>
            <a:endParaRPr lang="en-US" dirty="0" smtClean="0"/>
          </a:p>
          <a:p>
            <a:pPr>
              <a:buClrTx/>
            </a:pPr>
            <a:endParaRPr lang="en-US" dirty="0" smtClean="0"/>
          </a:p>
          <a:p>
            <a:pPr>
              <a:buClrTx/>
            </a:pPr>
            <a:endParaRPr lang="en-US" dirty="0"/>
          </a:p>
        </p:txBody>
      </p:sp>
      <p:pic>
        <p:nvPicPr>
          <p:cNvPr id="7" name="23a45ea9-2681-407d-af9c-348c9fd29eab" descr="9ABDA7A2-55A1-4BC9-BE74-C43EAED334DD@DYN"/>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1752599"/>
            <a:ext cx="4648200" cy="348746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81000"/>
            <a:ext cx="7315200" cy="1066800"/>
          </a:xfrm>
        </p:spPr>
        <p:txBody>
          <a:bodyPr/>
          <a:lstStyle/>
          <a:p>
            <a:r>
              <a:rPr lang="en-US" dirty="0" smtClean="0"/>
              <a:t>Stanford Example </a:t>
            </a:r>
            <a:endParaRPr lang="en-US" dirty="0"/>
          </a:p>
        </p:txBody>
      </p:sp>
      <p:sp>
        <p:nvSpPr>
          <p:cNvPr id="5" name="Rectangle 4"/>
          <p:cNvSpPr/>
          <p:nvPr/>
        </p:nvSpPr>
        <p:spPr>
          <a:xfrm>
            <a:off x="2286000" y="2090172"/>
            <a:ext cx="4572000" cy="2246769"/>
          </a:xfrm>
          <a:prstGeom prst="rect">
            <a:avLst/>
          </a:prstGeom>
        </p:spPr>
        <p:txBody>
          <a:bodyPr>
            <a:spAutoFit/>
          </a:bodyPr>
          <a:lstStyle/>
          <a:p>
            <a:pPr eaLnBrk="1" hangingPunct="1"/>
            <a:r>
              <a:rPr lang="en-US" dirty="0" smtClean="0">
                <a:solidFill>
                  <a:schemeClr val="bg1"/>
                </a:solidFill>
                <a:latin typeface="Tahoma" charset="0"/>
                <a:cs typeface="Arial Unicode MS" charset="0"/>
              </a:rPr>
              <a:t>promotes </a:t>
            </a:r>
            <a:r>
              <a:rPr lang="en-US" dirty="0">
                <a:solidFill>
                  <a:schemeClr val="bg1"/>
                </a:solidFill>
                <a:latin typeface="Tahoma" charset="0"/>
                <a:cs typeface="Arial Unicode MS" charset="0"/>
              </a:rPr>
              <a:t>bicycling for fun, fitness and transportation, and work through advocacy and education for a bicycle-friendly America.</a:t>
            </a:r>
            <a:endParaRPr lang="en-US" dirty="0"/>
          </a:p>
        </p:txBody>
      </p:sp>
      <p:sp>
        <p:nvSpPr>
          <p:cNvPr id="6" name="Content Placeholder 3"/>
          <p:cNvSpPr txBox="1">
            <a:spLocks/>
          </p:cNvSpPr>
          <p:nvPr/>
        </p:nvSpPr>
        <p:spPr>
          <a:xfrm>
            <a:off x="0" y="1752600"/>
            <a:ext cx="4800600" cy="4724400"/>
          </a:xfrm>
          <a:prstGeom prst="rect">
            <a:avLst/>
          </a:prstGeom>
        </p:spPr>
        <p:txBody>
          <a:bodyPr/>
          <a:lstStyle>
            <a:lvl1pPr marL="4699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1pPr>
            <a:lvl2pPr marL="8128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2pPr>
            <a:lvl3pPr marL="11557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3pPr>
            <a:lvl4pPr marL="15113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4pPr>
            <a:lvl5pPr marL="1854200" indent="-254000" algn="l" rtl="0" eaLnBrk="0" fontAlgn="base" hangingPunct="0">
              <a:spcBef>
                <a:spcPts val="1600"/>
              </a:spcBef>
              <a:spcAft>
                <a:spcPct val="0"/>
              </a:spcAft>
              <a:buSzPct val="100000"/>
              <a:buFont typeface="Arial" charset="0"/>
              <a:buChar char="•"/>
              <a:defRPr sz="2800">
                <a:solidFill>
                  <a:schemeClr val="tx1"/>
                </a:solidFill>
                <a:latin typeface="+mn-lt"/>
                <a:ea typeface="+mn-ea"/>
                <a:cs typeface="+mn-cs"/>
                <a:sym typeface="Arial" charset="0"/>
              </a:defRPr>
            </a:lvl5pPr>
            <a:lvl6pPr marL="23114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6pPr>
            <a:lvl7pPr marL="27686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7pPr>
            <a:lvl8pPr marL="32258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8pPr>
            <a:lvl9pPr marL="3683000" indent="-254000" algn="l" rtl="0" fontAlgn="base">
              <a:spcBef>
                <a:spcPts val="1600"/>
              </a:spcBef>
              <a:spcAft>
                <a:spcPct val="0"/>
              </a:spcAft>
              <a:buSzPct val="100000"/>
              <a:buFont typeface="Arial" charset="0"/>
              <a:buChar char="•"/>
              <a:defRPr sz="2800">
                <a:solidFill>
                  <a:schemeClr val="tx1"/>
                </a:solidFill>
                <a:latin typeface="+mn-lt"/>
                <a:ea typeface="+mn-ea"/>
                <a:cs typeface="+mn-cs"/>
                <a:sym typeface="Arial" charset="0"/>
              </a:defRPr>
            </a:lvl9pPr>
          </a:lstStyle>
          <a:p>
            <a:pPr lvl="0" eaLnBrk="1" hangingPunct="1">
              <a:spcBef>
                <a:spcPts val="400"/>
              </a:spcBef>
              <a:buFont typeface="Arial" pitchFamily="34" charset="0"/>
              <a:buChar char="»"/>
            </a:pPr>
            <a:r>
              <a:rPr lang="en-US" kern="0" dirty="0" smtClean="0">
                <a:solidFill>
                  <a:srgbClr val="000000"/>
                </a:solidFill>
                <a:latin typeface="Georgia" pitchFamily="18" charset="0"/>
              </a:rPr>
              <a:t>Offered students and staff “Clean Air Cash” $90/year not to </a:t>
            </a:r>
            <a:r>
              <a:rPr lang="en-US" kern="0" dirty="0" smtClean="0">
                <a:solidFill>
                  <a:srgbClr val="000000"/>
                </a:solidFill>
                <a:latin typeface="Georgia" pitchFamily="18" charset="0"/>
              </a:rPr>
              <a:t>drive</a:t>
            </a:r>
            <a:endParaRPr lang="en-US" kern="0" dirty="0" smtClean="0">
              <a:solidFill>
                <a:srgbClr val="000000"/>
              </a:solidFill>
              <a:latin typeface="Georgia" pitchFamily="18" charset="0"/>
            </a:endParaRPr>
          </a:p>
          <a:p>
            <a:pPr lvl="0" eaLnBrk="1" hangingPunct="1">
              <a:spcBef>
                <a:spcPts val="400"/>
              </a:spcBef>
              <a:buFont typeface="Arial" pitchFamily="34" charset="0"/>
              <a:buChar char="»"/>
            </a:pPr>
            <a:r>
              <a:rPr lang="en-US" kern="0" dirty="0" smtClean="0">
                <a:solidFill>
                  <a:srgbClr val="000000"/>
                </a:solidFill>
                <a:latin typeface="Georgia" pitchFamily="18" charset="0"/>
              </a:rPr>
              <a:t>Raised the cost of parking by 15%</a:t>
            </a:r>
          </a:p>
          <a:p>
            <a:pPr lvl="0" eaLnBrk="1" hangingPunct="1">
              <a:spcBef>
                <a:spcPts val="400"/>
              </a:spcBef>
              <a:buFont typeface="Arial" pitchFamily="34" charset="0"/>
              <a:buChar char="»"/>
            </a:pPr>
            <a:r>
              <a:rPr lang="en-US" kern="0" dirty="0" smtClean="0">
                <a:solidFill>
                  <a:srgbClr val="000000"/>
                </a:solidFill>
                <a:latin typeface="Georgia" pitchFamily="18" charset="0"/>
              </a:rPr>
              <a:t>Invested </a:t>
            </a:r>
            <a:r>
              <a:rPr lang="en-US" kern="0" dirty="0" smtClean="0">
                <a:solidFill>
                  <a:srgbClr val="000000"/>
                </a:solidFill>
                <a:latin typeface="Georgia" pitchFamily="18" charset="0"/>
              </a:rPr>
              <a:t>$4 </a:t>
            </a:r>
            <a:r>
              <a:rPr lang="en-US" kern="0" dirty="0" smtClean="0">
                <a:solidFill>
                  <a:srgbClr val="000000"/>
                </a:solidFill>
                <a:latin typeface="Georgia" pitchFamily="18" charset="0"/>
              </a:rPr>
              <a:t>million in bike facilities </a:t>
            </a:r>
          </a:p>
          <a:p>
            <a:pPr lvl="0" eaLnBrk="1" hangingPunct="1">
              <a:spcBef>
                <a:spcPts val="400"/>
              </a:spcBef>
              <a:buFont typeface="Arial" pitchFamily="34" charset="0"/>
              <a:buChar char="»"/>
            </a:pPr>
            <a:r>
              <a:rPr lang="en-US" b="1" kern="0" dirty="0" smtClean="0">
                <a:solidFill>
                  <a:srgbClr val="000000"/>
                </a:solidFill>
                <a:latin typeface="Georgia" pitchFamily="18" charset="0"/>
              </a:rPr>
              <a:t>Saved </a:t>
            </a:r>
            <a:r>
              <a:rPr lang="en-US" b="1" kern="0" dirty="0" smtClean="0">
                <a:solidFill>
                  <a:srgbClr val="000000"/>
                </a:solidFill>
                <a:latin typeface="Georgia" pitchFamily="18" charset="0"/>
              </a:rPr>
              <a:t>$18 </a:t>
            </a:r>
            <a:r>
              <a:rPr lang="en-US" b="1" kern="0" dirty="0" smtClean="0">
                <a:solidFill>
                  <a:srgbClr val="000000"/>
                </a:solidFill>
                <a:latin typeface="Georgia" pitchFamily="18" charset="0"/>
              </a:rPr>
              <a:t>million </a:t>
            </a:r>
            <a:r>
              <a:rPr lang="en-US" kern="0" dirty="0" smtClean="0">
                <a:solidFill>
                  <a:srgbClr val="000000"/>
                </a:solidFill>
                <a:latin typeface="Georgia" pitchFamily="18" charset="0"/>
              </a:rPr>
              <a:t>on </a:t>
            </a:r>
            <a:r>
              <a:rPr lang="en-US" kern="0" dirty="0" smtClean="0">
                <a:solidFill>
                  <a:srgbClr val="000000"/>
                </a:solidFill>
                <a:latin typeface="Georgia" pitchFamily="18" charset="0"/>
              </a:rPr>
              <a:t>(not) building car parking</a:t>
            </a:r>
            <a:endParaRPr lang="en-US" kern="0" dirty="0" smtClean="0">
              <a:solidFill>
                <a:srgbClr val="000000"/>
              </a:solidFill>
              <a:latin typeface="Georgia" pitchFamily="18" charset="0"/>
            </a:endParaRPr>
          </a:p>
        </p:txBody>
      </p:sp>
      <p:pic>
        <p:nvPicPr>
          <p:cNvPr id="7" name="Picture 6" descr="2011_standford_2.JPG"/>
          <p:cNvPicPr>
            <a:picLocks noChangeAspect="1"/>
          </p:cNvPicPr>
          <p:nvPr/>
        </p:nvPicPr>
        <p:blipFill>
          <a:blip r:embed="rId3" cstate="screen"/>
          <a:stretch>
            <a:fillRect/>
          </a:stretch>
        </p:blipFill>
        <p:spPr>
          <a:xfrm>
            <a:off x="4876800" y="2090172"/>
            <a:ext cx="4114800" cy="3089304"/>
          </a:xfrm>
          <a:prstGeom prst="rect">
            <a:avLst/>
          </a:prstGeom>
        </p:spPr>
      </p:pic>
      <p:pic>
        <p:nvPicPr>
          <p:cNvPr id="9" name="Picture 2"/>
          <p:cNvPicPr>
            <a:picLocks noChangeAspect="1" noChangeArrowheads="1"/>
          </p:cNvPicPr>
          <p:nvPr/>
        </p:nvPicPr>
        <p:blipFill>
          <a:blip r:embed="rId4"/>
          <a:srcRect/>
          <a:stretch>
            <a:fillRect/>
          </a:stretch>
        </p:blipFill>
        <p:spPr bwMode="auto">
          <a:xfrm>
            <a:off x="7632700" y="215900"/>
            <a:ext cx="1296988" cy="1346200"/>
          </a:xfrm>
          <a:prstGeom prst="rect">
            <a:avLst/>
          </a:prstGeom>
          <a:noFill/>
          <a:ln w="12700">
            <a:noFill/>
            <a:miter lim="800000"/>
            <a:headEnd/>
            <a:tailEnd/>
          </a:ln>
        </p:spPr>
      </p:pic>
      <p:sp>
        <p:nvSpPr>
          <p:cNvPr id="10"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8" name="Picture 7" descr="C:\Users\Amelia\Dropbox\BFU\Materials\BFU 2013 Seals\BFU platinum no date.jpg"/>
          <p:cNvPicPr>
            <a:picLocks noChangeAspect="1" noChangeArrowheads="1"/>
          </p:cNvPicPr>
          <p:nvPr/>
        </p:nvPicPr>
        <p:blipFill rotWithShape="1">
          <a:blip r:embed="rId5">
            <a:extLst>
              <a:ext uri="{28A0092B-C50C-407E-A947-70E740481C1C}">
                <a14:useLocalDpi xmlns:a14="http://schemas.microsoft.com/office/drawing/2010/main" val="0"/>
              </a:ext>
            </a:extLst>
          </a:blip>
          <a:srcRect l="2325" b="6419"/>
          <a:stretch/>
        </p:blipFill>
        <p:spPr bwMode="auto">
          <a:xfrm>
            <a:off x="6934200" y="4826214"/>
            <a:ext cx="1945370" cy="194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1145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What is the </a:t>
            </a:r>
            <a:r>
              <a:rPr lang="en-US" dirty="0" err="1" smtClean="0"/>
              <a:t>bfu</a:t>
            </a:r>
            <a:r>
              <a:rPr lang="en-US" dirty="0" smtClean="0"/>
              <a:t> program?</a:t>
            </a:r>
            <a:endParaRPr lang="en-US" dirty="0"/>
          </a:p>
        </p:txBody>
      </p:sp>
      <p:sp>
        <p:nvSpPr>
          <p:cNvPr id="9220" name="Rectangle 4"/>
          <p:cNvSpPr>
            <a:spLocks noGrp="1" noChangeArrowheads="1"/>
          </p:cNvSpPr>
          <p:nvPr>
            <p:ph type="body" idx="1"/>
          </p:nvPr>
        </p:nvSpPr>
        <p:spPr>
          <a:xfrm>
            <a:off x="266700" y="1778000"/>
            <a:ext cx="5295900" cy="4800600"/>
          </a:xfrm>
          <a:ln/>
        </p:spPr>
        <p:txBody>
          <a:bodyPr anchor="ctr"/>
          <a:lstStyle/>
          <a:p>
            <a:pPr>
              <a:buClrTx/>
              <a:buNone/>
            </a:pPr>
            <a:r>
              <a:rPr lang="en-US" sz="2400" b="1" dirty="0" smtClean="0"/>
              <a:t>Four Award levels</a:t>
            </a:r>
          </a:p>
          <a:p>
            <a:pPr>
              <a:buClrTx/>
            </a:pPr>
            <a:r>
              <a:rPr lang="en-US" sz="2400" dirty="0" smtClean="0"/>
              <a:t>Platinum</a:t>
            </a:r>
          </a:p>
          <a:p>
            <a:pPr>
              <a:buClrTx/>
            </a:pPr>
            <a:r>
              <a:rPr lang="en-US" sz="2400" dirty="0" smtClean="0"/>
              <a:t>Gold</a:t>
            </a:r>
          </a:p>
          <a:p>
            <a:pPr>
              <a:buClrTx/>
            </a:pPr>
            <a:r>
              <a:rPr lang="en-US" sz="2400" dirty="0" smtClean="0"/>
              <a:t>Silver</a:t>
            </a:r>
          </a:p>
          <a:p>
            <a:pPr>
              <a:buClrTx/>
            </a:pPr>
            <a:r>
              <a:rPr lang="en-US" sz="2400" dirty="0" smtClean="0"/>
              <a:t>Bronze</a:t>
            </a:r>
          </a:p>
          <a:p>
            <a:pPr>
              <a:buClrTx/>
            </a:pPr>
            <a:endParaRPr lang="en-US" sz="2400" dirty="0" smtClean="0"/>
          </a:p>
          <a:p>
            <a:pPr>
              <a:buClrTx/>
              <a:buNone/>
            </a:pPr>
            <a:r>
              <a:rPr lang="en-US" sz="2400" dirty="0" smtClean="0"/>
              <a:t>Program recognizes colleges and universities for bicycle friendliness and provides roadmap and assistance to become better.</a:t>
            </a:r>
          </a:p>
          <a:p>
            <a:pPr>
              <a:buClrTx/>
            </a:pPr>
            <a:endParaRPr lang="en-US" sz="2400" dirty="0"/>
          </a:p>
        </p:txBody>
      </p:sp>
      <p:pic>
        <p:nvPicPr>
          <p:cNvPr id="6" name="Picture 6" descr="S:\Photos &amp; Graphics\Photo database\BFU images\Michigan State University\2011_msu_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62600" y="1524000"/>
            <a:ext cx="3040461" cy="4572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 Title and Content">
  <a:themeElements>
    <a:clrScheme name="">
      <a:dk1>
        <a:srgbClr val="000000"/>
      </a:dk1>
      <a:lt1>
        <a:srgbClr val="008BB3"/>
      </a:lt1>
      <a:dk2>
        <a:srgbClr val="000000"/>
      </a:dk2>
      <a:lt2>
        <a:srgbClr val="808080"/>
      </a:lt2>
      <a:accent1>
        <a:srgbClr val="008BB3"/>
      </a:accent1>
      <a:accent2>
        <a:srgbClr val="333399"/>
      </a:accent2>
      <a:accent3>
        <a:srgbClr val="AAC4D6"/>
      </a:accent3>
      <a:accent4>
        <a:srgbClr val="000000"/>
      </a:accent4>
      <a:accent5>
        <a:srgbClr val="AAC4D6"/>
      </a:accent5>
      <a:accent6>
        <a:srgbClr val="2D2D8A"/>
      </a:accent6>
      <a:hlink>
        <a:srgbClr val="009999"/>
      </a:hlink>
      <a:folHlink>
        <a:srgbClr val="99CC00"/>
      </a:folHlink>
    </a:clrScheme>
    <a:fontScheme name="Default - 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Custom Layout">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Default - Custom Layou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Custom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Title and Vertical Text">
  <a:themeElements>
    <a:clrScheme name="">
      <a:dk1>
        <a:srgbClr val="000000"/>
      </a:dk1>
      <a:lt1>
        <a:srgbClr val="008BB3"/>
      </a:lt1>
      <a:dk2>
        <a:srgbClr val="000000"/>
      </a:dk2>
      <a:lt2>
        <a:srgbClr val="808080"/>
      </a:lt2>
      <a:accent1>
        <a:srgbClr val="BBE0E3"/>
      </a:accent1>
      <a:accent2>
        <a:srgbClr val="333399"/>
      </a:accent2>
      <a:accent3>
        <a:srgbClr val="AAC4D6"/>
      </a:accent3>
      <a:accent4>
        <a:srgbClr val="000000"/>
      </a:accent4>
      <a:accent5>
        <a:srgbClr val="DAEDEF"/>
      </a:accent5>
      <a:accent6>
        <a:srgbClr val="2D2D8A"/>
      </a:accent6>
      <a:hlink>
        <a:srgbClr val="009999"/>
      </a:hlink>
      <a:folHlink>
        <a:srgbClr val="99CC00"/>
      </a:folHlink>
    </a:clrScheme>
    <a:fontScheme name="Default - Title and Vertical Tex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Title and Vertical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 Picture with Caption">
  <a:themeElements>
    <a:clrScheme name="">
      <a:dk1>
        <a:srgbClr val="000000"/>
      </a:dk1>
      <a:lt1>
        <a:srgbClr val="008BB3"/>
      </a:lt1>
      <a:dk2>
        <a:srgbClr val="000000"/>
      </a:dk2>
      <a:lt2>
        <a:srgbClr val="808080"/>
      </a:lt2>
      <a:accent1>
        <a:srgbClr val="BBE0E3"/>
      </a:accent1>
      <a:accent2>
        <a:srgbClr val="333399"/>
      </a:accent2>
      <a:accent3>
        <a:srgbClr val="AAC4D6"/>
      </a:accent3>
      <a:accent4>
        <a:srgbClr val="000000"/>
      </a:accent4>
      <a:accent5>
        <a:srgbClr val="DAEDEF"/>
      </a:accent5>
      <a:accent6>
        <a:srgbClr val="2D2D8A"/>
      </a:accent6>
      <a:hlink>
        <a:srgbClr val="009999"/>
      </a:hlink>
      <a:folHlink>
        <a:srgbClr val="99CC00"/>
      </a:folHlink>
    </a:clrScheme>
    <a:fontScheme name="Default - Picture with Caption">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Picture with Cap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aster #2">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Master #2">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Master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aster #3">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Master #3">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Master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667</TotalTime>
  <Pages>0</Pages>
  <Words>2224</Words>
  <Characters>0</Characters>
  <Application>Microsoft Office PowerPoint</Application>
  <PresentationFormat>On-screen Show (4:3)</PresentationFormat>
  <Lines>0</Lines>
  <Paragraphs>257</Paragraphs>
  <Slides>28</Slides>
  <Notes>24</Notes>
  <HiddenSlides>0</HiddenSlides>
  <MMClips>0</MMClips>
  <ScaleCrop>false</ScaleCrop>
  <HeadingPairs>
    <vt:vector size="4" baseType="variant">
      <vt:variant>
        <vt:lpstr>Theme</vt:lpstr>
      </vt:variant>
      <vt:variant>
        <vt:i4>6</vt:i4>
      </vt:variant>
      <vt:variant>
        <vt:lpstr>Slide Titles</vt:lpstr>
      </vt:variant>
      <vt:variant>
        <vt:i4>28</vt:i4>
      </vt:variant>
    </vt:vector>
  </HeadingPairs>
  <TitlesOfParts>
    <vt:vector size="34" baseType="lpstr">
      <vt:lpstr>Default - Title and Content</vt:lpstr>
      <vt:lpstr>Default - Custom Layout</vt:lpstr>
      <vt:lpstr>Default - Title and Vertical Text</vt:lpstr>
      <vt:lpstr>Default - Picture with Caption</vt:lpstr>
      <vt:lpstr>Master #2</vt:lpstr>
      <vt:lpstr>Master #3</vt:lpstr>
      <vt:lpstr>Creating a bicycle friendly university</vt:lpstr>
      <vt:lpstr>About the League</vt:lpstr>
      <vt:lpstr>PowerPoint Presentation</vt:lpstr>
      <vt:lpstr>PowerPoint Presentation</vt:lpstr>
      <vt:lpstr>Providing a Roadmap for a Bicycle Friendly America</vt:lpstr>
      <vt:lpstr>Bicycling: a simple solution</vt:lpstr>
      <vt:lpstr>Bicycling: a simple solution</vt:lpstr>
      <vt:lpstr>Stanford Example </vt:lpstr>
      <vt:lpstr>What is the bfu program?</vt:lpstr>
      <vt:lpstr>Who is eligible?</vt:lpstr>
      <vt:lpstr>Application criteria</vt:lpstr>
      <vt:lpstr>Engineering  </vt:lpstr>
      <vt:lpstr>Engineering  </vt:lpstr>
      <vt:lpstr>Engineering  </vt:lpstr>
      <vt:lpstr>Engineering: Cost of parking  </vt:lpstr>
      <vt:lpstr>Education</vt:lpstr>
      <vt:lpstr>PowerPoint Presentation</vt:lpstr>
      <vt:lpstr>Encouragement</vt:lpstr>
      <vt:lpstr>Encouragement</vt:lpstr>
      <vt:lpstr>enforcement</vt:lpstr>
      <vt:lpstr>enforcement</vt:lpstr>
      <vt:lpstr>Evaluation &amp; planning</vt:lpstr>
      <vt:lpstr>Application review</vt:lpstr>
      <vt:lpstr>Benefits of applying</vt:lpstr>
      <vt:lpstr>Get started</vt:lpstr>
      <vt:lpstr>Online resource library</vt:lpstr>
      <vt:lpstr>[Insert contact info]</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Amelia Neptune</dc:creator>
  <cp:lastModifiedBy>Amelia Neptune</cp:lastModifiedBy>
  <cp:revision>52</cp:revision>
  <dcterms:created xsi:type="dcterms:W3CDTF">2013-05-02T12:54:22Z</dcterms:created>
  <dcterms:modified xsi:type="dcterms:W3CDTF">2014-07-21T19:35:06Z</dcterms:modified>
</cp:coreProperties>
</file>